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941" r:id="rId1"/>
  </p:sldMasterIdLst>
  <p:notesMasterIdLst>
    <p:notesMasterId r:id="rId13"/>
  </p:notesMasterIdLst>
  <p:handoutMasterIdLst>
    <p:handoutMasterId r:id="rId14"/>
  </p:handoutMasterIdLst>
  <p:sldIdLst>
    <p:sldId id="256" r:id="rId2"/>
    <p:sldId id="2147308340" r:id="rId3"/>
    <p:sldId id="3846" r:id="rId4"/>
    <p:sldId id="2147308342" r:id="rId5"/>
    <p:sldId id="2147308343" r:id="rId6"/>
    <p:sldId id="2147308339" r:id="rId7"/>
    <p:sldId id="3844" r:id="rId8"/>
    <p:sldId id="2147308330" r:id="rId9"/>
    <p:sldId id="2147308338" r:id="rId10"/>
    <p:sldId id="2646" r:id="rId11"/>
    <p:sldId id="268" r:id="rId12"/>
  </p:sldIdLst>
  <p:sldSz cx="9144000" cy="5143500" type="screen16x9"/>
  <p:notesSz cx="6985000" cy="9283700"/>
  <p:defaultTextStyle>
    <a:defPPr>
      <a:defRPr lang="en-US"/>
    </a:defPPr>
    <a:lvl1pPr algn="l" rtl="0" fontAlgn="base">
      <a:spcBef>
        <a:spcPct val="0"/>
      </a:spcBef>
      <a:spcAft>
        <a:spcPct val="0"/>
      </a:spcAft>
      <a:defRPr sz="1600" b="1" kern="1200">
        <a:solidFill>
          <a:schemeClr val="tx1"/>
        </a:solidFill>
        <a:latin typeface="Comic Sans MS" pitchFamily="66" charset="0"/>
        <a:ea typeface="+mn-ea"/>
        <a:cs typeface="+mn-cs"/>
      </a:defRPr>
    </a:lvl1pPr>
    <a:lvl2pPr marL="457200" algn="l" rtl="0" fontAlgn="base">
      <a:spcBef>
        <a:spcPct val="0"/>
      </a:spcBef>
      <a:spcAft>
        <a:spcPct val="0"/>
      </a:spcAft>
      <a:defRPr sz="1600" b="1" kern="1200">
        <a:solidFill>
          <a:schemeClr val="tx1"/>
        </a:solidFill>
        <a:latin typeface="Comic Sans MS" pitchFamily="66" charset="0"/>
        <a:ea typeface="+mn-ea"/>
        <a:cs typeface="+mn-cs"/>
      </a:defRPr>
    </a:lvl2pPr>
    <a:lvl3pPr marL="914400" algn="l" rtl="0" fontAlgn="base">
      <a:spcBef>
        <a:spcPct val="0"/>
      </a:spcBef>
      <a:spcAft>
        <a:spcPct val="0"/>
      </a:spcAft>
      <a:defRPr sz="1600" b="1" kern="1200">
        <a:solidFill>
          <a:schemeClr val="tx1"/>
        </a:solidFill>
        <a:latin typeface="Comic Sans MS" pitchFamily="66" charset="0"/>
        <a:ea typeface="+mn-ea"/>
        <a:cs typeface="+mn-cs"/>
      </a:defRPr>
    </a:lvl3pPr>
    <a:lvl4pPr marL="1371600" algn="l" rtl="0" fontAlgn="base">
      <a:spcBef>
        <a:spcPct val="0"/>
      </a:spcBef>
      <a:spcAft>
        <a:spcPct val="0"/>
      </a:spcAft>
      <a:defRPr sz="1600" b="1" kern="1200">
        <a:solidFill>
          <a:schemeClr val="tx1"/>
        </a:solidFill>
        <a:latin typeface="Comic Sans MS" pitchFamily="66" charset="0"/>
        <a:ea typeface="+mn-ea"/>
        <a:cs typeface="+mn-cs"/>
      </a:defRPr>
    </a:lvl4pPr>
    <a:lvl5pPr marL="1828800" algn="l" rtl="0" fontAlgn="base">
      <a:spcBef>
        <a:spcPct val="0"/>
      </a:spcBef>
      <a:spcAft>
        <a:spcPct val="0"/>
      </a:spcAft>
      <a:defRPr sz="1600" b="1" kern="1200">
        <a:solidFill>
          <a:schemeClr val="tx1"/>
        </a:solidFill>
        <a:latin typeface="Comic Sans MS" pitchFamily="66" charset="0"/>
        <a:ea typeface="+mn-ea"/>
        <a:cs typeface="+mn-cs"/>
      </a:defRPr>
    </a:lvl5pPr>
    <a:lvl6pPr marL="2286000" algn="l" defTabSz="914400" rtl="0" eaLnBrk="1" latinLnBrk="0" hangingPunct="1">
      <a:defRPr sz="1600" b="1" kern="1200">
        <a:solidFill>
          <a:schemeClr val="tx1"/>
        </a:solidFill>
        <a:latin typeface="Comic Sans MS" pitchFamily="66" charset="0"/>
        <a:ea typeface="+mn-ea"/>
        <a:cs typeface="+mn-cs"/>
      </a:defRPr>
    </a:lvl6pPr>
    <a:lvl7pPr marL="2743200" algn="l" defTabSz="914400" rtl="0" eaLnBrk="1" latinLnBrk="0" hangingPunct="1">
      <a:defRPr sz="1600" b="1" kern="1200">
        <a:solidFill>
          <a:schemeClr val="tx1"/>
        </a:solidFill>
        <a:latin typeface="Comic Sans MS" pitchFamily="66" charset="0"/>
        <a:ea typeface="+mn-ea"/>
        <a:cs typeface="+mn-cs"/>
      </a:defRPr>
    </a:lvl7pPr>
    <a:lvl8pPr marL="3200400" algn="l" defTabSz="914400" rtl="0" eaLnBrk="1" latinLnBrk="0" hangingPunct="1">
      <a:defRPr sz="1600" b="1" kern="1200">
        <a:solidFill>
          <a:schemeClr val="tx1"/>
        </a:solidFill>
        <a:latin typeface="Comic Sans MS" pitchFamily="66" charset="0"/>
        <a:ea typeface="+mn-ea"/>
        <a:cs typeface="+mn-cs"/>
      </a:defRPr>
    </a:lvl8pPr>
    <a:lvl9pPr marL="3657600" algn="l" defTabSz="914400" rtl="0" eaLnBrk="1" latinLnBrk="0" hangingPunct="1">
      <a:defRPr sz="1600" b="1" kern="1200">
        <a:solidFill>
          <a:schemeClr val="tx1"/>
        </a:solidFill>
        <a:latin typeface="Comic Sans MS" pitchFamily="66" charset="0"/>
        <a:ea typeface="+mn-ea"/>
        <a:cs typeface="+mn-cs"/>
      </a:defRPr>
    </a:lvl9pPr>
  </p:defaultTextStyle>
  <p:extLst>
    <p:ext uri="{521415D9-36F7-43E2-AB2F-B90AF26B5E84}">
      <p14:sectionLst xmlns:p14="http://schemas.microsoft.com/office/powerpoint/2010/main">
        <p14:section name="Main Slides" id="{616138B3-13C5-E04E-B458-144384FD7B88}">
          <p14:sldIdLst>
            <p14:sldId id="256"/>
          </p14:sldIdLst>
        </p14:section>
        <p14:section name="Intro" id="{6225CD18-7DCF-4A57-85A9-8474D1D2C2DF}">
          <p14:sldIdLst>
            <p14:sldId id="2147308340"/>
            <p14:sldId id="3846"/>
            <p14:sldId id="2147308342"/>
            <p14:sldId id="2147308343"/>
            <p14:sldId id="2147308339"/>
            <p14:sldId id="3844"/>
          </p14:sldIdLst>
        </p14:section>
        <p14:section name="IPDPS23" id="{C5F94314-1246-C14C-94C0-62F6634C29BB}">
          <p14:sldIdLst>
            <p14:sldId id="2147308330"/>
            <p14:sldId id="2147308338"/>
            <p14:sldId id="2646"/>
            <p14:sldId id="268"/>
          </p14:sldIdLst>
        </p14:section>
        <p14:section name="Backup" id="{0A542884-91E5-A04E-AE95-4EC8B26BC24D}">
          <p14:sldIdLst/>
        </p14:section>
      </p14:sectionLst>
    </p:ext>
    <p:ext uri="{EFAFB233-063F-42B5-8137-9DF3F51BA10A}">
      <p15:sldGuideLst xmlns:p15="http://schemas.microsoft.com/office/powerpoint/2012/main">
        <p15:guide id="1" orient="horz" pos="1668" userDrawn="1">
          <p15:clr>
            <a:srgbClr val="A4A3A4"/>
          </p15:clr>
        </p15:guide>
        <p15:guide id="2" pos="2592" userDrawn="1">
          <p15:clr>
            <a:srgbClr val="A4A3A4"/>
          </p15:clr>
        </p15:guide>
      </p15:sldGuideLst>
    </p:ext>
    <p:ext uri="{2D200454-40CA-4A62-9FC3-DE9A4176ACB9}">
      <p15:notesGuideLst xmlns:p15="http://schemas.microsoft.com/office/powerpoint/2012/main">
        <p15:guide id="1" orient="horz" pos="2923">
          <p15:clr>
            <a:srgbClr val="A4A3A4"/>
          </p15:clr>
        </p15:guide>
        <p15:guide id="2" pos="220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shmi, Jahanzeb" initials="HJ"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0F4C9"/>
    <a:srgbClr val="86CBE5"/>
    <a:srgbClr val="00B050"/>
    <a:srgbClr val="FFEC8D"/>
    <a:srgbClr val="F7FAFD"/>
    <a:srgbClr val="347DFF"/>
    <a:srgbClr val="FFD089"/>
    <a:srgbClr val="E57300"/>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35" autoAdjust="0"/>
    <p:restoredTop sz="85344" autoAdjust="0"/>
  </p:normalViewPr>
  <p:slideViewPr>
    <p:cSldViewPr snapToGrid="0">
      <p:cViewPr varScale="1">
        <p:scale>
          <a:sx n="128" d="100"/>
          <a:sy n="128" d="100"/>
        </p:scale>
        <p:origin x="1480" y="160"/>
      </p:cViewPr>
      <p:guideLst>
        <p:guide orient="horz" pos="1668"/>
        <p:guide pos="2592"/>
      </p:guideLst>
    </p:cSldViewPr>
  </p:slideViewPr>
  <p:outlineViewPr>
    <p:cViewPr>
      <p:scale>
        <a:sx n="33" d="100"/>
        <a:sy n="33" d="100"/>
      </p:scale>
      <p:origin x="0" y="-32525"/>
    </p:cViewPr>
  </p:outlineViewPr>
  <p:notesTextViewPr>
    <p:cViewPr>
      <p:scale>
        <a:sx n="105" d="100"/>
        <a:sy n="105" d="100"/>
      </p:scale>
      <p:origin x="0" y="0"/>
    </p:cViewPr>
  </p:notesTextViewPr>
  <p:sorterViewPr>
    <p:cViewPr varScale="1">
      <p:scale>
        <a:sx n="1" d="1"/>
        <a:sy n="1" d="1"/>
      </p:scale>
      <p:origin x="0" y="0"/>
    </p:cViewPr>
  </p:sorterViewPr>
  <p:notesViewPr>
    <p:cSldViewPr snapToGrid="0">
      <p:cViewPr varScale="1">
        <p:scale>
          <a:sx n="91" d="100"/>
          <a:sy n="91" d="100"/>
        </p:scale>
        <p:origin x="3168" y="62"/>
      </p:cViewPr>
      <p:guideLst>
        <p:guide orient="horz" pos="2923"/>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Users/kaushik/Downloads/gvmi-results.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Users/kaushik/Downloads/IPDPS-Rebuttal.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025515412388092"/>
          <c:y val="0.16480356843692412"/>
          <c:w val="0.77948717406229262"/>
          <c:h val="0.59248150653977394"/>
        </c:manualLayout>
      </c:layout>
      <c:barChart>
        <c:barDir val="col"/>
        <c:grouping val="clustered"/>
        <c:varyColors val="0"/>
        <c:ser>
          <c:idx val="0"/>
          <c:order val="0"/>
          <c:tx>
            <c:strRef>
              <c:f>p3dfft!$Q$18</c:f>
              <c:strCache>
                <c:ptCount val="1"/>
                <c:pt idx="0">
                  <c:v>BluesMPI</c:v>
                </c:pt>
              </c:strCache>
            </c:strRef>
          </c:tx>
          <c:spPr>
            <a:pattFill prst="dkDnDiag">
              <a:fgClr>
                <a:schemeClr val="accent1"/>
              </a:fgClr>
              <a:bgClr>
                <a:schemeClr val="bg1"/>
              </a:bgClr>
            </a:pattFill>
            <a:ln>
              <a:solidFill>
                <a:schemeClr val="tx1"/>
              </a:solidFill>
            </a:ln>
            <a:effectLst/>
          </c:spPr>
          <c:invertIfNegative val="0"/>
          <c:dLbls>
            <c:delete val="1"/>
          </c:dLbls>
          <c:cat>
            <c:strRef>
              <c:f>p3dfft!$K$2:$K$4</c:f>
              <c:strCache>
                <c:ptCount val="3"/>
                <c:pt idx="0">
                  <c:v>P1</c:v>
                </c:pt>
                <c:pt idx="1">
                  <c:v>P2</c:v>
                </c:pt>
                <c:pt idx="2">
                  <c:v>P3</c:v>
                </c:pt>
              </c:strCache>
            </c:strRef>
          </c:cat>
          <c:val>
            <c:numRef>
              <c:f>p3dfft!$Q$19:$Q$21</c:f>
              <c:numCache>
                <c:formatCode>General</c:formatCode>
                <c:ptCount val="3"/>
                <c:pt idx="0" formatCode="0.00">
                  <c:v>109.21843687374751</c:v>
                </c:pt>
                <c:pt idx="1">
                  <c:v>114.99999999999999</c:v>
                </c:pt>
                <c:pt idx="2" formatCode="0.00">
                  <c:v>194.36619718309859</c:v>
                </c:pt>
              </c:numCache>
            </c:numRef>
          </c:val>
          <c:extLst>
            <c:ext xmlns:c16="http://schemas.microsoft.com/office/drawing/2014/chart" uri="{C3380CC4-5D6E-409C-BE32-E72D297353CC}">
              <c16:uniqueId val="{00000001-A0A7-ED4E-975B-A6A70113A00B}"/>
            </c:ext>
          </c:extLst>
        </c:ser>
        <c:ser>
          <c:idx val="1"/>
          <c:order val="1"/>
          <c:tx>
            <c:strRef>
              <c:f>p3dfft!$R$18</c:f>
              <c:strCache>
                <c:ptCount val="1"/>
                <c:pt idx="0">
                  <c:v>IntelMPI</c:v>
                </c:pt>
              </c:strCache>
            </c:strRef>
          </c:tx>
          <c:spPr>
            <a:pattFill prst="wdUpDiag">
              <a:fgClr>
                <a:schemeClr val="accent2">
                  <a:lumMod val="75000"/>
                </a:schemeClr>
              </a:fgClr>
              <a:bgClr>
                <a:schemeClr val="bg1"/>
              </a:bgClr>
            </a:pattFill>
            <a:ln>
              <a:solidFill>
                <a:schemeClr val="tx1"/>
              </a:solidFill>
            </a:ln>
            <a:effectLst/>
          </c:spPr>
          <c:invertIfNegative val="0"/>
          <c:dLbls>
            <c:delete val="1"/>
          </c:dLbls>
          <c:cat>
            <c:strRef>
              <c:f>p3dfft!$K$2:$K$4</c:f>
              <c:strCache>
                <c:ptCount val="3"/>
                <c:pt idx="0">
                  <c:v>P1</c:v>
                </c:pt>
                <c:pt idx="1">
                  <c:v>P2</c:v>
                </c:pt>
                <c:pt idx="2">
                  <c:v>P3</c:v>
                </c:pt>
              </c:strCache>
            </c:strRef>
          </c:cat>
          <c:val>
            <c:numRef>
              <c:f>p3dfft!$R$19:$R$21</c:f>
              <c:numCache>
                <c:formatCode>General</c:formatCode>
                <c:ptCount val="3"/>
                <c:pt idx="0">
                  <c:v>100</c:v>
                </c:pt>
                <c:pt idx="1">
                  <c:v>100</c:v>
                </c:pt>
                <c:pt idx="2">
                  <c:v>100</c:v>
                </c:pt>
              </c:numCache>
            </c:numRef>
          </c:val>
          <c:extLst>
            <c:ext xmlns:c16="http://schemas.microsoft.com/office/drawing/2014/chart" uri="{C3380CC4-5D6E-409C-BE32-E72D297353CC}">
              <c16:uniqueId val="{00000005-A0A7-ED4E-975B-A6A70113A00B}"/>
            </c:ext>
          </c:extLst>
        </c:ser>
        <c:ser>
          <c:idx val="2"/>
          <c:order val="2"/>
          <c:tx>
            <c:strRef>
              <c:f>p3dfft!$P$18</c:f>
              <c:strCache>
                <c:ptCount val="1"/>
                <c:pt idx="0">
                  <c:v>Proposed</c:v>
                </c:pt>
              </c:strCache>
            </c:strRef>
          </c:tx>
          <c:spPr>
            <a:pattFill prst="trellis">
              <a:fgClr>
                <a:schemeClr val="accent6"/>
              </a:fgClr>
              <a:bgClr>
                <a:schemeClr val="bg1"/>
              </a:bgClr>
            </a:pattFill>
            <a:ln>
              <a:solidFill>
                <a:schemeClr val="tx1"/>
              </a:solidFill>
            </a:ln>
            <a:effectLst/>
          </c:spPr>
          <c:invertIfNegative val="0"/>
          <c:dLbls>
            <c:delete val="1"/>
          </c:dLbls>
          <c:cat>
            <c:strRef>
              <c:f>p3dfft!$K$2:$K$4</c:f>
              <c:strCache>
                <c:ptCount val="3"/>
                <c:pt idx="0">
                  <c:v>P1</c:v>
                </c:pt>
                <c:pt idx="1">
                  <c:v>P2</c:v>
                </c:pt>
                <c:pt idx="2">
                  <c:v>P3</c:v>
                </c:pt>
              </c:strCache>
            </c:strRef>
          </c:cat>
          <c:val>
            <c:numRef>
              <c:f>p3dfft!$P$19:$P$21</c:f>
              <c:numCache>
                <c:formatCode>General</c:formatCode>
                <c:ptCount val="3"/>
                <c:pt idx="0" formatCode="0.00">
                  <c:v>84.769539078156328</c:v>
                </c:pt>
                <c:pt idx="1">
                  <c:v>88.5</c:v>
                </c:pt>
                <c:pt idx="2" formatCode="0.00">
                  <c:v>87.136150234741777</c:v>
                </c:pt>
              </c:numCache>
            </c:numRef>
          </c:val>
          <c:extLst>
            <c:ext xmlns:c16="http://schemas.microsoft.com/office/drawing/2014/chart" uri="{C3380CC4-5D6E-409C-BE32-E72D297353CC}">
              <c16:uniqueId val="{00000009-A0A7-ED4E-975B-A6A70113A00B}"/>
            </c:ext>
          </c:extLst>
        </c:ser>
        <c:dLbls>
          <c:dLblPos val="outEnd"/>
          <c:showLegendKey val="0"/>
          <c:showVal val="1"/>
          <c:showCatName val="0"/>
          <c:showSerName val="0"/>
          <c:showPercent val="0"/>
          <c:showBubbleSize val="0"/>
        </c:dLbls>
        <c:gapWidth val="219"/>
        <c:overlap val="-27"/>
        <c:axId val="1685128080"/>
        <c:axId val="1685129728"/>
      </c:barChart>
      <c:catAx>
        <c:axId val="1685128080"/>
        <c:scaling>
          <c:orientation val="minMax"/>
        </c:scaling>
        <c:delete val="0"/>
        <c:axPos val="b"/>
        <c:majorGridlines/>
        <c:minorGridlines/>
        <c:title>
          <c:tx>
            <c:rich>
              <a:bodyPr/>
              <a:lstStyle/>
              <a:p>
                <a:pPr>
                  <a:defRPr b="0"/>
                </a:pPr>
                <a:r>
                  <a:rPr lang="en-US" b="0"/>
                  <a:t>Problem Size</a:t>
                </a:r>
              </a:p>
            </c:rich>
          </c:tx>
          <c:layout>
            <c:manualLayout>
              <c:xMode val="edge"/>
              <c:yMode val="edge"/>
              <c:x val="0.47958193761691392"/>
              <c:y val="0.92344815518749812"/>
            </c:manualLayout>
          </c:layout>
          <c:overlay val="0"/>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1685129728"/>
        <c:crosses val="autoZero"/>
        <c:auto val="1"/>
        <c:lblAlgn val="ctr"/>
        <c:lblOffset val="100"/>
        <c:noMultiLvlLbl val="0"/>
      </c:catAx>
      <c:valAx>
        <c:axId val="1685129728"/>
        <c:scaling>
          <c:orientation val="minMax"/>
          <c:max val="130"/>
          <c:min val="0"/>
        </c:scaling>
        <c:delete val="0"/>
        <c:axPos val="l"/>
        <c:majorGridlines>
          <c:spPr>
            <a:ln w="9525" cap="flat" cmpd="sng" algn="ctr">
              <a:solidFill>
                <a:schemeClr val="tx1">
                  <a:lumMod val="15000"/>
                  <a:lumOff val="85000"/>
                </a:schemeClr>
              </a:solidFill>
              <a:round/>
            </a:ln>
            <a:effectLst/>
          </c:spPr>
        </c:majorGridlines>
        <c:title>
          <c:tx>
            <c:rich>
              <a:bodyPr/>
              <a:lstStyle/>
              <a:p>
                <a:pPr>
                  <a:defRPr b="0">
                    <a:solidFill>
                      <a:schemeClr val="tx1"/>
                    </a:solidFill>
                  </a:defRPr>
                </a:pPr>
                <a:r>
                  <a:rPr lang="en-US" b="0">
                    <a:solidFill>
                      <a:schemeClr val="tx1"/>
                    </a:solidFill>
                  </a:rPr>
                  <a:t>Nornalized RunTime (%)</a:t>
                </a:r>
              </a:p>
            </c:rich>
          </c:tx>
          <c:overlay val="0"/>
        </c:title>
        <c:numFmt formatCode="0" sourceLinked="0"/>
        <c:majorTickMark val="none"/>
        <c:minorTickMark val="none"/>
        <c:tickLblPos val="nextTo"/>
        <c:spPr>
          <a:noFill/>
          <a:ln>
            <a:noFill/>
          </a:ln>
          <a:effectLst/>
        </c:spPr>
        <c:txPr>
          <a:bodyPr rot="-60000000" vert="horz"/>
          <a:lstStyle/>
          <a:p>
            <a:pPr>
              <a:defRPr/>
            </a:pPr>
            <a:endParaRPr lang="en-US"/>
          </a:p>
        </c:txPr>
        <c:crossAx val="1685128080"/>
        <c:crosses val="autoZero"/>
        <c:crossBetween val="between"/>
      </c:valAx>
      <c:spPr>
        <a:ln>
          <a:solidFill>
            <a:schemeClr val="tx1"/>
          </a:solidFill>
        </a:ln>
      </c:spPr>
    </c:plotArea>
    <c:legend>
      <c:legendPos val="t"/>
      <c:layout>
        <c:manualLayout>
          <c:xMode val="edge"/>
          <c:yMode val="edge"/>
          <c:x val="7.3021384861711225E-2"/>
          <c:y val="3.6765580499246102E-2"/>
          <c:w val="0.9"/>
          <c:h val="7.6140788395141462E-2"/>
        </c:manualLayout>
      </c:layout>
      <c:overlay val="0"/>
      <c:spPr>
        <a:noFill/>
        <a:ln>
          <a:noFill/>
        </a:ln>
        <a:effectLst/>
      </c:spPr>
      <c:txPr>
        <a:bodyPr rot="0" vert="horz"/>
        <a:lstStyle/>
        <a:p>
          <a:pPr>
            <a:defRPr b="0"/>
          </a:pPr>
          <a:endParaRPr lang="en-US"/>
        </a:p>
      </c:txPr>
    </c:legend>
    <c:plotVisOnly val="1"/>
    <c:dispBlanksAs val="gap"/>
    <c:showDLblsOverMax val="0"/>
    <c:extLst/>
  </c:chart>
  <c:spPr>
    <a:solidFill>
      <a:schemeClr val="bg1"/>
    </a:solidFill>
    <a:ln w="9525" cap="flat" cmpd="sng" algn="ctr">
      <a:noFill/>
      <a:round/>
    </a:ln>
    <a:effectLst/>
  </c:spPr>
  <c:txPr>
    <a:bodyPr/>
    <a:lstStyle/>
    <a:p>
      <a:pPr>
        <a:defRPr sz="16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8604743472824081"/>
          <c:y val="0.19106505338665128"/>
          <c:w val="0.81395256527175919"/>
          <c:h val="0.61661605992797619"/>
        </c:manualLayout>
      </c:layout>
      <c:barChart>
        <c:barDir val="col"/>
        <c:grouping val="clustered"/>
        <c:varyColors val="0"/>
        <c:ser>
          <c:idx val="0"/>
          <c:order val="0"/>
          <c:tx>
            <c:strRef>
              <c:f>'HPL-final-paper-numbers'!$AE$7</c:f>
              <c:strCache>
                <c:ptCount val="1"/>
                <c:pt idx="0">
                  <c:v>BluesMPI-Ibcast</c:v>
                </c:pt>
              </c:strCache>
            </c:strRef>
          </c:tx>
          <c:spPr>
            <a:pattFill prst="dkDnDiag">
              <a:fgClr>
                <a:schemeClr val="accent1"/>
              </a:fgClr>
              <a:bgClr>
                <a:schemeClr val="bg1"/>
              </a:bgClr>
            </a:pattFill>
            <a:ln>
              <a:solidFill>
                <a:schemeClr val="tx1"/>
              </a:solidFill>
            </a:ln>
            <a:effectLst/>
          </c:spPr>
          <c:invertIfNegative val="0"/>
          <c:dLbls>
            <c:delete val="1"/>
          </c:dLbls>
          <c:cat>
            <c:numRef>
              <c:f>'HPL-final-paper-numbers'!$O$8:$O$11</c:f>
              <c:numCache>
                <c:formatCode>0%</c:formatCode>
                <c:ptCount val="4"/>
                <c:pt idx="0">
                  <c:v>0.05</c:v>
                </c:pt>
                <c:pt idx="1">
                  <c:v>0.1</c:v>
                </c:pt>
                <c:pt idx="2">
                  <c:v>0.5</c:v>
                </c:pt>
                <c:pt idx="3">
                  <c:v>0.75</c:v>
                </c:pt>
              </c:numCache>
            </c:numRef>
          </c:cat>
          <c:val>
            <c:numRef>
              <c:f>'HPL-final-paper-numbers'!$AE$8:$AE$11</c:f>
              <c:numCache>
                <c:formatCode>0.00</c:formatCode>
                <c:ptCount val="4"/>
                <c:pt idx="0">
                  <c:v>100.84987519315345</c:v>
                </c:pt>
                <c:pt idx="1">
                  <c:v>102.03957450644549</c:v>
                </c:pt>
                <c:pt idx="2">
                  <c:v>100.54477700766351</c:v>
                </c:pt>
                <c:pt idx="3">
                  <c:v>99.624463792305065</c:v>
                </c:pt>
              </c:numCache>
            </c:numRef>
          </c:val>
          <c:extLst>
            <c:ext xmlns:c16="http://schemas.microsoft.com/office/drawing/2014/chart" uri="{C3380CC4-5D6E-409C-BE32-E72D297353CC}">
              <c16:uniqueId val="{00000004-6BA0-D94E-82D9-59C2F40EA468}"/>
            </c:ext>
          </c:extLst>
        </c:ser>
        <c:ser>
          <c:idx val="1"/>
          <c:order val="1"/>
          <c:tx>
            <c:strRef>
              <c:f>'HPL-final-paper-numbers'!$AF$7</c:f>
              <c:strCache>
                <c:ptCount val="1"/>
                <c:pt idx="0">
                  <c:v>IntelMPI-Ibcast</c:v>
                </c:pt>
              </c:strCache>
            </c:strRef>
          </c:tx>
          <c:spPr>
            <a:pattFill prst="wdUpDiag">
              <a:fgClr>
                <a:schemeClr val="accent2">
                  <a:lumMod val="75000"/>
                </a:schemeClr>
              </a:fgClr>
              <a:bgClr>
                <a:schemeClr val="bg1"/>
              </a:bgClr>
            </a:pattFill>
            <a:ln>
              <a:solidFill>
                <a:schemeClr val="tx1"/>
              </a:solidFill>
            </a:ln>
            <a:effectLst/>
          </c:spPr>
          <c:invertIfNegative val="0"/>
          <c:dLbls>
            <c:delete val="1"/>
          </c:dLbls>
          <c:cat>
            <c:numRef>
              <c:f>'HPL-final-paper-numbers'!$O$8:$O$11</c:f>
              <c:numCache>
                <c:formatCode>0%</c:formatCode>
                <c:ptCount val="4"/>
                <c:pt idx="0">
                  <c:v>0.05</c:v>
                </c:pt>
                <c:pt idx="1">
                  <c:v>0.1</c:v>
                </c:pt>
                <c:pt idx="2">
                  <c:v>0.5</c:v>
                </c:pt>
                <c:pt idx="3">
                  <c:v>0.75</c:v>
                </c:pt>
              </c:numCache>
            </c:numRef>
          </c:cat>
          <c:val>
            <c:numRef>
              <c:f>'HPL-final-paper-numbers'!$AF$8:$AF$11</c:f>
              <c:numCache>
                <c:formatCode>0.00</c:formatCode>
                <c:ptCount val="4"/>
                <c:pt idx="0">
                  <c:v>114.03779864495425</c:v>
                </c:pt>
                <c:pt idx="1">
                  <c:v>113.64373929505092</c:v>
                </c:pt>
                <c:pt idx="2">
                  <c:v>119.1116014612842</c:v>
                </c:pt>
                <c:pt idx="3">
                  <c:v>120.56175229875991</c:v>
                </c:pt>
              </c:numCache>
            </c:numRef>
          </c:val>
          <c:extLst>
            <c:ext xmlns:c16="http://schemas.microsoft.com/office/drawing/2014/chart" uri="{C3380CC4-5D6E-409C-BE32-E72D297353CC}">
              <c16:uniqueId val="{00000009-6BA0-D94E-82D9-59C2F40EA468}"/>
            </c:ext>
          </c:extLst>
        </c:ser>
        <c:ser>
          <c:idx val="2"/>
          <c:order val="2"/>
          <c:tx>
            <c:strRef>
              <c:f>'HPL-final-paper-numbers'!$AH$7</c:f>
              <c:strCache>
                <c:ptCount val="1"/>
                <c:pt idx="0">
                  <c:v>Proposed</c:v>
                </c:pt>
              </c:strCache>
            </c:strRef>
          </c:tx>
          <c:spPr>
            <a:pattFill prst="trellis">
              <a:fgClr>
                <a:schemeClr val="accent6"/>
              </a:fgClr>
              <a:bgClr>
                <a:schemeClr val="bg1"/>
              </a:bgClr>
            </a:pattFill>
            <a:ln>
              <a:solidFill>
                <a:schemeClr val="tx1"/>
              </a:solidFill>
            </a:ln>
            <a:effectLst/>
          </c:spPr>
          <c:invertIfNegative val="0"/>
          <c:dLbls>
            <c:delete val="1"/>
          </c:dLbls>
          <c:cat>
            <c:numRef>
              <c:f>'HPL-final-paper-numbers'!$O$8:$O$11</c:f>
              <c:numCache>
                <c:formatCode>0%</c:formatCode>
                <c:ptCount val="4"/>
                <c:pt idx="0">
                  <c:v>0.05</c:v>
                </c:pt>
                <c:pt idx="1">
                  <c:v>0.1</c:v>
                </c:pt>
                <c:pt idx="2">
                  <c:v>0.5</c:v>
                </c:pt>
                <c:pt idx="3">
                  <c:v>0.75</c:v>
                </c:pt>
              </c:numCache>
            </c:numRef>
          </c:cat>
          <c:val>
            <c:numRef>
              <c:f>'HPL-final-paper-numbers'!$AH$8:$AH$11</c:f>
              <c:numCache>
                <c:formatCode>0.00</c:formatCode>
                <c:ptCount val="4"/>
                <c:pt idx="0">
                  <c:v>85.766076310471888</c:v>
                </c:pt>
                <c:pt idx="1">
                  <c:v>86.374290092851339</c:v>
                </c:pt>
                <c:pt idx="2">
                  <c:v>90.656616522766186</c:v>
                </c:pt>
                <c:pt idx="3">
                  <c:v>91.649789587775217</c:v>
                </c:pt>
              </c:numCache>
            </c:numRef>
          </c:val>
          <c:extLst>
            <c:ext xmlns:c16="http://schemas.microsoft.com/office/drawing/2014/chart" uri="{C3380CC4-5D6E-409C-BE32-E72D297353CC}">
              <c16:uniqueId val="{0000000E-6BA0-D94E-82D9-59C2F40EA468}"/>
            </c:ext>
          </c:extLst>
        </c:ser>
        <c:ser>
          <c:idx val="3"/>
          <c:order val="3"/>
          <c:tx>
            <c:strRef>
              <c:f>'HPL-final-paper-numbers'!$AG$7</c:f>
              <c:strCache>
                <c:ptCount val="1"/>
                <c:pt idx="0">
                  <c:v>IntelMPI-HPL-1ring</c:v>
                </c:pt>
              </c:strCache>
            </c:strRef>
          </c:tx>
          <c:spPr>
            <a:pattFill prst="lgCheck">
              <a:fgClr>
                <a:srgbClr val="7030A0"/>
              </a:fgClr>
              <a:bgClr>
                <a:schemeClr val="bg1"/>
              </a:bgClr>
            </a:pattFill>
            <a:ln>
              <a:solidFill>
                <a:schemeClr val="tx1"/>
              </a:solidFill>
            </a:ln>
          </c:spPr>
          <c:invertIfNegative val="0"/>
          <c:dLbls>
            <c:delete val="1"/>
          </c:dLbls>
          <c:cat>
            <c:numRef>
              <c:f>'HPL-final-paper-numbers'!$O$8:$O$11</c:f>
              <c:numCache>
                <c:formatCode>0%</c:formatCode>
                <c:ptCount val="4"/>
                <c:pt idx="0">
                  <c:v>0.05</c:v>
                </c:pt>
                <c:pt idx="1">
                  <c:v>0.1</c:v>
                </c:pt>
                <c:pt idx="2">
                  <c:v>0.5</c:v>
                </c:pt>
                <c:pt idx="3">
                  <c:v>0.75</c:v>
                </c:pt>
              </c:numCache>
            </c:numRef>
          </c:cat>
          <c:val>
            <c:numRef>
              <c:f>'HPL-final-paper-numbers'!$AG$8:$AG$11</c:f>
              <c:numCache>
                <c:formatCode>General</c:formatCode>
                <c:ptCount val="4"/>
                <c:pt idx="0">
                  <c:v>100</c:v>
                </c:pt>
                <c:pt idx="1">
                  <c:v>100</c:v>
                </c:pt>
                <c:pt idx="2">
                  <c:v>100</c:v>
                </c:pt>
                <c:pt idx="3">
                  <c:v>100</c:v>
                </c:pt>
              </c:numCache>
            </c:numRef>
          </c:val>
          <c:extLst>
            <c:ext xmlns:c16="http://schemas.microsoft.com/office/drawing/2014/chart" uri="{C3380CC4-5D6E-409C-BE32-E72D297353CC}">
              <c16:uniqueId val="{00000011-6BA0-D94E-82D9-59C2F40EA468}"/>
            </c:ext>
          </c:extLst>
        </c:ser>
        <c:dLbls>
          <c:dLblPos val="outEnd"/>
          <c:showLegendKey val="0"/>
          <c:showVal val="1"/>
          <c:showCatName val="0"/>
          <c:showSerName val="0"/>
          <c:showPercent val="0"/>
          <c:showBubbleSize val="0"/>
        </c:dLbls>
        <c:gapWidth val="219"/>
        <c:overlap val="-27"/>
        <c:axId val="1685128080"/>
        <c:axId val="1685129728"/>
      </c:barChart>
      <c:catAx>
        <c:axId val="1685128080"/>
        <c:scaling>
          <c:orientation val="minMax"/>
        </c:scaling>
        <c:delete val="0"/>
        <c:axPos val="b"/>
        <c:majorGridlines/>
        <c:minorGridlines/>
        <c:title>
          <c:tx>
            <c:rich>
              <a:bodyPr/>
              <a:lstStyle/>
              <a:p>
                <a:pPr>
                  <a:defRPr b="0"/>
                </a:pPr>
                <a:r>
                  <a:rPr lang="en-US" b="0"/>
                  <a:t>%  Memory </a:t>
                </a:r>
              </a:p>
            </c:rich>
          </c:tx>
          <c:layout>
            <c:manualLayout>
              <c:xMode val="edge"/>
              <c:yMode val="edge"/>
              <c:x val="0.49252099494956852"/>
              <c:y val="0.92612906630639003"/>
            </c:manualLayout>
          </c:layout>
          <c:overlay val="0"/>
        </c:title>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1685129728"/>
        <c:crosses val="autoZero"/>
        <c:auto val="1"/>
        <c:lblAlgn val="ctr"/>
        <c:lblOffset val="100"/>
        <c:noMultiLvlLbl val="0"/>
      </c:catAx>
      <c:valAx>
        <c:axId val="1685129728"/>
        <c:scaling>
          <c:orientation val="minMax"/>
          <c:max val="130"/>
          <c:min val="0"/>
        </c:scaling>
        <c:delete val="0"/>
        <c:axPos val="l"/>
        <c:majorGridlines>
          <c:spPr>
            <a:ln w="9525" cap="flat" cmpd="sng" algn="ctr">
              <a:solidFill>
                <a:schemeClr val="tx1">
                  <a:lumMod val="15000"/>
                  <a:lumOff val="85000"/>
                </a:schemeClr>
              </a:solidFill>
              <a:round/>
            </a:ln>
            <a:effectLst/>
          </c:spPr>
        </c:majorGridlines>
        <c:title>
          <c:tx>
            <c:rich>
              <a:bodyPr/>
              <a:lstStyle/>
              <a:p>
                <a:pPr>
                  <a:defRPr b="0"/>
                </a:pPr>
                <a:r>
                  <a:rPr lang="en-US" b="0"/>
                  <a:t>Nornalized RunTime (%)</a:t>
                </a:r>
              </a:p>
            </c:rich>
          </c:tx>
          <c:overlay val="0"/>
        </c:title>
        <c:numFmt formatCode="0" sourceLinked="0"/>
        <c:majorTickMark val="none"/>
        <c:minorTickMark val="none"/>
        <c:tickLblPos val="nextTo"/>
        <c:spPr>
          <a:noFill/>
          <a:ln>
            <a:noFill/>
          </a:ln>
          <a:effectLst/>
        </c:spPr>
        <c:txPr>
          <a:bodyPr rot="-60000000" vert="horz"/>
          <a:lstStyle/>
          <a:p>
            <a:pPr>
              <a:defRPr/>
            </a:pPr>
            <a:endParaRPr lang="en-US"/>
          </a:p>
        </c:txPr>
        <c:crossAx val="1685128080"/>
        <c:crosses val="autoZero"/>
        <c:crossBetween val="between"/>
      </c:valAx>
      <c:spPr>
        <a:ln>
          <a:solidFill>
            <a:schemeClr val="tx1"/>
          </a:solidFill>
        </a:ln>
      </c:spPr>
    </c:plotArea>
    <c:legend>
      <c:legendPos val="t"/>
      <c:layout>
        <c:manualLayout>
          <c:xMode val="edge"/>
          <c:yMode val="edge"/>
          <c:x val="1.6367825264583497E-2"/>
          <c:y val="6.9602275926845773E-5"/>
          <c:w val="0.95698921674324211"/>
          <c:h val="0.1882399183693696"/>
        </c:manualLayout>
      </c:layout>
      <c:overlay val="0"/>
      <c:spPr>
        <a:noFill/>
        <a:ln>
          <a:noFill/>
        </a:ln>
        <a:effectLst/>
      </c:spPr>
      <c:txPr>
        <a:bodyPr rot="0" vert="horz"/>
        <a:lstStyle/>
        <a:p>
          <a:pPr>
            <a:defRPr/>
          </a:pPr>
          <a:endParaRPr lang="en-US"/>
        </a:p>
      </c:txPr>
    </c:legend>
    <c:plotVisOnly val="1"/>
    <c:dispBlanksAs val="gap"/>
    <c:showDLblsOverMax val="0"/>
    <c:extLst/>
  </c:chart>
  <c:spPr>
    <a:solidFill>
      <a:schemeClr val="bg1"/>
    </a:solidFill>
    <a:ln w="9525" cap="flat" cmpd="sng" algn="ctr">
      <a:noFill/>
      <a:round/>
    </a:ln>
    <a:effectLst/>
  </c:spPr>
  <c:txPr>
    <a:bodyPr/>
    <a:lstStyle/>
    <a:p>
      <a:pPr>
        <a:defRPr sz="1600"/>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65378" name="Rectangle 2050"/>
          <p:cNvSpPr>
            <a:spLocks noGrp="1" noChangeArrowheads="1"/>
          </p:cNvSpPr>
          <p:nvPr>
            <p:ph type="hdr" sz="quarter"/>
          </p:nvPr>
        </p:nvSpPr>
        <p:spPr bwMode="auto">
          <a:xfrm>
            <a:off x="0" y="0"/>
            <a:ext cx="3027137" cy="463571"/>
          </a:xfrm>
          <a:prstGeom prst="rect">
            <a:avLst/>
          </a:prstGeom>
          <a:noFill/>
          <a:ln w="12700" cap="sq">
            <a:noFill/>
            <a:miter lim="800000"/>
            <a:headEnd type="none" w="sm" len="sm"/>
            <a:tailEnd type="none" w="sm" len="sm"/>
          </a:ln>
          <a:effectLst/>
        </p:spPr>
        <p:txBody>
          <a:bodyPr vert="horz" wrap="square" lIns="92935" tIns="46467" rIns="92935" bIns="46467" numCol="1" anchor="t" anchorCtr="0" compatLnSpc="1">
            <a:prstTxWarp prst="textNoShape">
              <a:avLst/>
            </a:prstTxWarp>
          </a:bodyPr>
          <a:lstStyle>
            <a:lvl1pPr algn="l" defTabSz="929760" eaLnBrk="0" hangingPunct="0">
              <a:defRPr sz="1300" b="0"/>
            </a:lvl1pPr>
          </a:lstStyle>
          <a:p>
            <a:pPr>
              <a:defRPr/>
            </a:pPr>
            <a:endParaRPr lang="en-US"/>
          </a:p>
        </p:txBody>
      </p:sp>
      <p:sp>
        <p:nvSpPr>
          <p:cNvPr id="1765379" name="Rectangle 2051"/>
          <p:cNvSpPr>
            <a:spLocks noGrp="1" noChangeArrowheads="1"/>
          </p:cNvSpPr>
          <p:nvPr>
            <p:ph type="dt" sz="quarter" idx="1"/>
          </p:nvPr>
        </p:nvSpPr>
        <p:spPr bwMode="auto">
          <a:xfrm>
            <a:off x="3957864" y="0"/>
            <a:ext cx="3027136" cy="463571"/>
          </a:xfrm>
          <a:prstGeom prst="rect">
            <a:avLst/>
          </a:prstGeom>
          <a:noFill/>
          <a:ln w="12700" cap="sq">
            <a:noFill/>
            <a:miter lim="800000"/>
            <a:headEnd type="none" w="sm" len="sm"/>
            <a:tailEnd type="none" w="sm" len="sm"/>
          </a:ln>
          <a:effectLst/>
        </p:spPr>
        <p:txBody>
          <a:bodyPr vert="horz" wrap="square" lIns="92935" tIns="46467" rIns="92935" bIns="46467" numCol="1" anchor="t" anchorCtr="0" compatLnSpc="1">
            <a:prstTxWarp prst="textNoShape">
              <a:avLst/>
            </a:prstTxWarp>
          </a:bodyPr>
          <a:lstStyle>
            <a:lvl1pPr algn="r" defTabSz="929760" eaLnBrk="0" hangingPunct="0">
              <a:defRPr sz="1300" b="0"/>
            </a:lvl1pPr>
          </a:lstStyle>
          <a:p>
            <a:pPr>
              <a:defRPr/>
            </a:pPr>
            <a:endParaRPr lang="en-US"/>
          </a:p>
        </p:txBody>
      </p:sp>
      <p:sp>
        <p:nvSpPr>
          <p:cNvPr id="1765380" name="Rectangle 2052"/>
          <p:cNvSpPr>
            <a:spLocks noGrp="1" noChangeArrowheads="1"/>
          </p:cNvSpPr>
          <p:nvPr>
            <p:ph type="ftr" sz="quarter" idx="2"/>
          </p:nvPr>
        </p:nvSpPr>
        <p:spPr bwMode="auto">
          <a:xfrm>
            <a:off x="0" y="8820129"/>
            <a:ext cx="3027137" cy="463571"/>
          </a:xfrm>
          <a:prstGeom prst="rect">
            <a:avLst/>
          </a:prstGeom>
          <a:noFill/>
          <a:ln w="12700" cap="sq">
            <a:noFill/>
            <a:miter lim="800000"/>
            <a:headEnd type="none" w="sm" len="sm"/>
            <a:tailEnd type="none" w="sm" len="sm"/>
          </a:ln>
          <a:effectLst/>
        </p:spPr>
        <p:txBody>
          <a:bodyPr vert="horz" wrap="square" lIns="92935" tIns="46467" rIns="92935" bIns="46467" numCol="1" anchor="b" anchorCtr="0" compatLnSpc="1">
            <a:prstTxWarp prst="textNoShape">
              <a:avLst/>
            </a:prstTxWarp>
          </a:bodyPr>
          <a:lstStyle>
            <a:lvl1pPr algn="l" defTabSz="929760" eaLnBrk="0" hangingPunct="0">
              <a:defRPr sz="1300" b="0"/>
            </a:lvl1pPr>
          </a:lstStyle>
          <a:p>
            <a:pPr>
              <a:defRPr/>
            </a:pPr>
            <a:endParaRPr lang="en-US"/>
          </a:p>
        </p:txBody>
      </p:sp>
      <p:sp>
        <p:nvSpPr>
          <p:cNvPr id="1765381" name="Rectangle 2053"/>
          <p:cNvSpPr>
            <a:spLocks noGrp="1" noChangeArrowheads="1"/>
          </p:cNvSpPr>
          <p:nvPr>
            <p:ph type="sldNum" sz="quarter" idx="3"/>
          </p:nvPr>
        </p:nvSpPr>
        <p:spPr bwMode="auto">
          <a:xfrm>
            <a:off x="3957864" y="8820129"/>
            <a:ext cx="3027136" cy="463571"/>
          </a:xfrm>
          <a:prstGeom prst="rect">
            <a:avLst/>
          </a:prstGeom>
          <a:noFill/>
          <a:ln w="12700" cap="sq">
            <a:noFill/>
            <a:miter lim="800000"/>
            <a:headEnd type="none" w="sm" len="sm"/>
            <a:tailEnd type="none" w="sm" len="sm"/>
          </a:ln>
          <a:effectLst/>
        </p:spPr>
        <p:txBody>
          <a:bodyPr vert="horz" wrap="square" lIns="92935" tIns="46467" rIns="92935" bIns="46467" numCol="1" anchor="b" anchorCtr="0" compatLnSpc="1">
            <a:prstTxWarp prst="textNoShape">
              <a:avLst/>
            </a:prstTxWarp>
          </a:bodyPr>
          <a:lstStyle>
            <a:lvl1pPr algn="r" defTabSz="929760" eaLnBrk="0" hangingPunct="0">
              <a:defRPr sz="1300" b="0"/>
            </a:lvl1pPr>
          </a:lstStyle>
          <a:p>
            <a:pPr>
              <a:defRPr/>
            </a:pPr>
            <a:fld id="{3749E3D7-144B-45AB-A43E-EFB84A93935C}" type="slidenum">
              <a:rPr lang="en-US"/>
              <a:pPr>
                <a:defRPr/>
              </a:pPr>
              <a:t>‹#›</a:t>
            </a:fld>
            <a:endParaRPr lang="en-US"/>
          </a:p>
        </p:txBody>
      </p:sp>
    </p:spTree>
    <p:extLst>
      <p:ext uri="{BB962C8B-B14F-4D97-AF65-F5344CB8AC3E}">
        <p14:creationId xmlns:p14="http://schemas.microsoft.com/office/powerpoint/2010/main" val="13095344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bwMode="auto">
          <a:xfrm>
            <a:off x="0" y="0"/>
            <a:ext cx="3027137" cy="463571"/>
          </a:xfrm>
          <a:prstGeom prst="rect">
            <a:avLst/>
          </a:prstGeom>
          <a:noFill/>
          <a:ln w="12700" cap="sq">
            <a:noFill/>
            <a:miter lim="800000"/>
            <a:headEnd type="none" w="sm" len="sm"/>
            <a:tailEnd type="none" w="sm" len="sm"/>
          </a:ln>
          <a:effectLst/>
        </p:spPr>
        <p:txBody>
          <a:bodyPr vert="horz" wrap="square" lIns="92935" tIns="46467" rIns="92935" bIns="46467" numCol="1" anchor="t" anchorCtr="0" compatLnSpc="1">
            <a:prstTxWarp prst="textNoShape">
              <a:avLst/>
            </a:prstTxWarp>
          </a:bodyPr>
          <a:lstStyle>
            <a:lvl1pPr algn="l" defTabSz="929760" eaLnBrk="0" hangingPunct="0">
              <a:defRPr sz="1300" b="0"/>
            </a:lvl1pPr>
          </a:lstStyle>
          <a:p>
            <a:pPr>
              <a:defRPr/>
            </a:pPr>
            <a:endParaRPr lang="en-US"/>
          </a:p>
        </p:txBody>
      </p:sp>
      <p:sp>
        <p:nvSpPr>
          <p:cNvPr id="84995" name="Rectangle 3"/>
          <p:cNvSpPr>
            <a:spLocks noGrp="1" noChangeArrowheads="1"/>
          </p:cNvSpPr>
          <p:nvPr>
            <p:ph type="dt" idx="1"/>
          </p:nvPr>
        </p:nvSpPr>
        <p:spPr bwMode="auto">
          <a:xfrm>
            <a:off x="3957864" y="0"/>
            <a:ext cx="3027136" cy="463571"/>
          </a:xfrm>
          <a:prstGeom prst="rect">
            <a:avLst/>
          </a:prstGeom>
          <a:noFill/>
          <a:ln w="12700" cap="sq">
            <a:noFill/>
            <a:miter lim="800000"/>
            <a:headEnd type="none" w="sm" len="sm"/>
            <a:tailEnd type="none" w="sm" len="sm"/>
          </a:ln>
          <a:effectLst/>
        </p:spPr>
        <p:txBody>
          <a:bodyPr vert="horz" wrap="square" lIns="92935" tIns="46467" rIns="92935" bIns="46467" numCol="1" anchor="t" anchorCtr="0" compatLnSpc="1">
            <a:prstTxWarp prst="textNoShape">
              <a:avLst/>
            </a:prstTxWarp>
          </a:bodyPr>
          <a:lstStyle>
            <a:lvl1pPr algn="r" defTabSz="929760" eaLnBrk="0" hangingPunct="0">
              <a:defRPr sz="1300" b="0"/>
            </a:lvl1pPr>
          </a:lstStyle>
          <a:p>
            <a:pPr>
              <a:defRPr/>
            </a:pPr>
            <a:endParaRPr lang="en-US"/>
          </a:p>
        </p:txBody>
      </p:sp>
      <p:sp>
        <p:nvSpPr>
          <p:cNvPr id="172036" name="Rectangle 4"/>
          <p:cNvSpPr>
            <a:spLocks noGrp="1" noRot="1" noChangeAspect="1" noChangeArrowheads="1" noTextEdit="1"/>
          </p:cNvSpPr>
          <p:nvPr>
            <p:ph type="sldImg" idx="2"/>
          </p:nvPr>
        </p:nvSpPr>
        <p:spPr bwMode="auto">
          <a:xfrm>
            <a:off x="401638" y="696913"/>
            <a:ext cx="6183312" cy="3479800"/>
          </a:xfrm>
          <a:prstGeom prst="rect">
            <a:avLst/>
          </a:prstGeom>
          <a:noFill/>
          <a:ln w="9525">
            <a:solidFill>
              <a:srgbClr val="000000"/>
            </a:solidFill>
            <a:miter lim="800000"/>
            <a:headEnd/>
            <a:tailEnd/>
          </a:ln>
        </p:spPr>
      </p:sp>
      <p:sp>
        <p:nvSpPr>
          <p:cNvPr id="84997" name="Rectangle 5"/>
          <p:cNvSpPr>
            <a:spLocks noGrp="1" noChangeArrowheads="1"/>
          </p:cNvSpPr>
          <p:nvPr>
            <p:ph type="body" sz="quarter" idx="3"/>
          </p:nvPr>
        </p:nvSpPr>
        <p:spPr bwMode="auto">
          <a:xfrm>
            <a:off x="930727" y="4408530"/>
            <a:ext cx="5123546" cy="4178279"/>
          </a:xfrm>
          <a:prstGeom prst="rect">
            <a:avLst/>
          </a:prstGeom>
          <a:noFill/>
          <a:ln w="12700" cap="sq">
            <a:noFill/>
            <a:miter lim="800000"/>
            <a:headEnd type="none" w="sm" len="sm"/>
            <a:tailEnd type="none" w="sm" len="sm"/>
          </a:ln>
          <a:effectLst/>
        </p:spPr>
        <p:txBody>
          <a:bodyPr vert="horz" wrap="square" lIns="92935" tIns="46467" rIns="92935" bIns="4646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4998" name="Rectangle 6"/>
          <p:cNvSpPr>
            <a:spLocks noGrp="1" noChangeArrowheads="1"/>
          </p:cNvSpPr>
          <p:nvPr>
            <p:ph type="ftr" sz="quarter" idx="4"/>
          </p:nvPr>
        </p:nvSpPr>
        <p:spPr bwMode="auto">
          <a:xfrm>
            <a:off x="0" y="8820129"/>
            <a:ext cx="3027137" cy="463571"/>
          </a:xfrm>
          <a:prstGeom prst="rect">
            <a:avLst/>
          </a:prstGeom>
          <a:noFill/>
          <a:ln w="12700" cap="sq">
            <a:noFill/>
            <a:miter lim="800000"/>
            <a:headEnd type="none" w="sm" len="sm"/>
            <a:tailEnd type="none" w="sm" len="sm"/>
          </a:ln>
          <a:effectLst/>
        </p:spPr>
        <p:txBody>
          <a:bodyPr vert="horz" wrap="square" lIns="92935" tIns="46467" rIns="92935" bIns="46467" numCol="1" anchor="b" anchorCtr="0" compatLnSpc="1">
            <a:prstTxWarp prst="textNoShape">
              <a:avLst/>
            </a:prstTxWarp>
          </a:bodyPr>
          <a:lstStyle>
            <a:lvl1pPr algn="l" defTabSz="929760" eaLnBrk="0" hangingPunct="0">
              <a:defRPr sz="1300" b="0"/>
            </a:lvl1pPr>
          </a:lstStyle>
          <a:p>
            <a:pPr>
              <a:defRPr/>
            </a:pPr>
            <a:endParaRPr lang="en-US"/>
          </a:p>
        </p:txBody>
      </p:sp>
      <p:sp>
        <p:nvSpPr>
          <p:cNvPr id="84999" name="Rectangle 7"/>
          <p:cNvSpPr>
            <a:spLocks noGrp="1" noChangeArrowheads="1"/>
          </p:cNvSpPr>
          <p:nvPr>
            <p:ph type="sldNum" sz="quarter" idx="5"/>
          </p:nvPr>
        </p:nvSpPr>
        <p:spPr bwMode="auto">
          <a:xfrm>
            <a:off x="3957864" y="8820129"/>
            <a:ext cx="3027136" cy="463571"/>
          </a:xfrm>
          <a:prstGeom prst="rect">
            <a:avLst/>
          </a:prstGeom>
          <a:noFill/>
          <a:ln w="12700" cap="sq">
            <a:noFill/>
            <a:miter lim="800000"/>
            <a:headEnd type="none" w="sm" len="sm"/>
            <a:tailEnd type="none" w="sm" len="sm"/>
          </a:ln>
          <a:effectLst/>
        </p:spPr>
        <p:txBody>
          <a:bodyPr vert="horz" wrap="square" lIns="92935" tIns="46467" rIns="92935" bIns="46467" numCol="1" anchor="b" anchorCtr="0" compatLnSpc="1">
            <a:prstTxWarp prst="textNoShape">
              <a:avLst/>
            </a:prstTxWarp>
          </a:bodyPr>
          <a:lstStyle>
            <a:lvl1pPr algn="r" defTabSz="929760" eaLnBrk="0" hangingPunct="0">
              <a:defRPr sz="1300" b="0"/>
            </a:lvl1pPr>
          </a:lstStyle>
          <a:p>
            <a:pPr>
              <a:defRPr/>
            </a:pPr>
            <a:fld id="{1DEAF90F-3EA9-43EF-825C-876F9E96E406}" type="slidenum">
              <a:rPr lang="en-US"/>
              <a:pPr>
                <a:defRPr/>
              </a:pPr>
              <a:t>‹#›</a:t>
            </a:fld>
            <a:endParaRPr lang="en-US"/>
          </a:p>
        </p:txBody>
      </p:sp>
    </p:spTree>
    <p:extLst>
      <p:ext uri="{BB962C8B-B14F-4D97-AF65-F5344CB8AC3E}">
        <p14:creationId xmlns:p14="http://schemas.microsoft.com/office/powerpoint/2010/main" val="155024994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Comic Sans MS" pitchFamily="66" charset="0"/>
        <a:ea typeface="+mn-ea"/>
        <a:cs typeface="+mn-cs"/>
      </a:defRPr>
    </a:lvl1pPr>
    <a:lvl2pPr marL="457200" algn="l" rtl="0" eaLnBrk="0" fontAlgn="base" hangingPunct="0">
      <a:spcBef>
        <a:spcPct val="30000"/>
      </a:spcBef>
      <a:spcAft>
        <a:spcPct val="0"/>
      </a:spcAft>
      <a:defRPr kumimoji="1" sz="1200" kern="1200">
        <a:solidFill>
          <a:schemeClr val="tx1"/>
        </a:solidFill>
        <a:latin typeface="Comic Sans MS" pitchFamily="66" charset="0"/>
        <a:ea typeface="+mn-ea"/>
        <a:cs typeface="+mn-cs"/>
      </a:defRPr>
    </a:lvl2pPr>
    <a:lvl3pPr marL="914400" algn="l" rtl="0" eaLnBrk="0" fontAlgn="base" hangingPunct="0">
      <a:spcBef>
        <a:spcPct val="30000"/>
      </a:spcBef>
      <a:spcAft>
        <a:spcPct val="0"/>
      </a:spcAft>
      <a:defRPr kumimoji="1" sz="1200" kern="1200">
        <a:solidFill>
          <a:schemeClr val="tx1"/>
        </a:solidFill>
        <a:latin typeface="Comic Sans MS" pitchFamily="66"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Comic Sans MS" pitchFamily="66"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Comic Sans MS" pitchFamily="6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7FB9DA-6E9E-45BE-81DB-750B5BE5FF96}" type="slidenum">
              <a:rPr lang="zh-CN" altLang="en-US"/>
              <a:pPr/>
              <a:t>1</a:t>
            </a:fld>
            <a:endParaRPr lang="en-US" altLang="zh-CN" dirty="0"/>
          </a:p>
        </p:txBody>
      </p:sp>
      <p:sp>
        <p:nvSpPr>
          <p:cNvPr id="222210" name="Rectangle 2"/>
          <p:cNvSpPr>
            <a:spLocks noGrp="1" noRot="1" noChangeAspect="1" noChangeArrowheads="1" noTextEdit="1"/>
          </p:cNvSpPr>
          <p:nvPr>
            <p:ph type="sldImg"/>
          </p:nvPr>
        </p:nvSpPr>
        <p:spPr>
          <a:xfrm>
            <a:off x="457200" y="720725"/>
            <a:ext cx="6400800" cy="3600450"/>
          </a:xfrm>
          <a:ln/>
        </p:spPr>
      </p:sp>
      <p:sp>
        <p:nvSpPr>
          <p:cNvPr id="222211"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14686232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DEAF90F-3EA9-43EF-825C-876F9E96E406}" type="slidenum">
              <a:rPr lang="en-US" smtClean="0"/>
              <a:pPr>
                <a:defRPr/>
              </a:pPr>
              <a:t>10</a:t>
            </a:fld>
            <a:endParaRPr lang="en-US" dirty="0"/>
          </a:p>
        </p:txBody>
      </p:sp>
    </p:spTree>
    <p:extLst>
      <p:ext uri="{BB962C8B-B14F-4D97-AF65-F5344CB8AC3E}">
        <p14:creationId xmlns:p14="http://schemas.microsoft.com/office/powerpoint/2010/main" val="195630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F16212-57DD-4748-8DFC-2CB6B08868F2}" type="slidenum">
              <a:rPr lang="en-US" smtClean="0"/>
              <a:t>11</a:t>
            </a:fld>
            <a:endParaRPr lang="en-US"/>
          </a:p>
        </p:txBody>
      </p:sp>
    </p:spTree>
    <p:extLst>
      <p:ext uri="{BB962C8B-B14F-4D97-AF65-F5344CB8AC3E}">
        <p14:creationId xmlns:p14="http://schemas.microsoft.com/office/powerpoint/2010/main" val="192233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p:cNvSpPr>
          <p:nvPr>
            <p:ph type="sldImg"/>
          </p:nvPr>
        </p:nvSpPr>
        <p:spPr bwMode="auto">
          <a:xfrm>
            <a:off x="523875" y="746125"/>
            <a:ext cx="6615113" cy="3721100"/>
          </a:xfrm>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a:t>MPI has non-blocking primitives that will allow us to overlap computation with communication. The amount of overlap achieved depends on the implementation of the non-blocking primitives. </a:t>
            </a:r>
          </a:p>
          <a:p>
            <a:pPr>
              <a:spcBef>
                <a:spcPct val="0"/>
              </a:spcBef>
            </a:pPr>
            <a:r>
              <a:rPr lang="en-US" dirty="0"/>
              <a:t>One possibility is to perform the progress of the non-blocking calls on the host , in which case the application will have to call </a:t>
            </a:r>
            <a:r>
              <a:rPr lang="en-US" dirty="0" err="1"/>
              <a:t>mpi_test</a:t>
            </a:r>
            <a:r>
              <a:rPr lang="en-US" dirty="0"/>
              <a:t> method frequently on host to progress the communication as shown in figure (a). This may not achieve a good overlap as the same CPU is involved in the communication and computation. Another possibility is to offload the progression of the communication to another device and perform only the computation. This could achieve a better overlap. </a:t>
            </a:r>
            <a:r>
              <a:rPr lang="en-US" dirty="0" err="1"/>
              <a:t>SmartNICs</a:t>
            </a:r>
            <a:r>
              <a:rPr lang="en-US" dirty="0"/>
              <a:t> can be programmed to perform this progression. NVIDIA ’s </a:t>
            </a:r>
            <a:r>
              <a:rPr lang="en-US" dirty="0" err="1"/>
              <a:t>bluefield</a:t>
            </a:r>
            <a:r>
              <a:rPr lang="en-US" dirty="0"/>
              <a:t> data processing unit is one example of a </a:t>
            </a:r>
            <a:r>
              <a:rPr lang="en-US" dirty="0" err="1"/>
              <a:t>SmartNIC</a:t>
            </a:r>
            <a:r>
              <a:rPr lang="en-US" dirty="0"/>
              <a:t> that has 8 ARM cores, with 16 Gb….. This device can be configured to appear a any other host on the network with an independent address space. One can execute run custom programs to perform any kind of </a:t>
            </a:r>
            <a:r>
              <a:rPr lang="en-US" dirty="0" err="1"/>
              <a:t>cpu</a:t>
            </a:r>
            <a:r>
              <a:rPr lang="en-US" dirty="0"/>
              <a:t> or network operations on these cores.</a:t>
            </a:r>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016C7F-A4D0-9944-A9F8-6658D4A313DF}" type="slidenum">
              <a:rPr lang="zh-CN" altLang="en-US">
                <a:cs typeface="宋体" charset="-122"/>
              </a:rPr>
              <a:pPr fontAlgn="base">
                <a:spcBef>
                  <a:spcPct val="0"/>
                </a:spcBef>
                <a:spcAft>
                  <a:spcPct val="0"/>
                </a:spcAft>
              </a:pPr>
              <a:t>2</a:t>
            </a:fld>
            <a:endParaRPr lang="en-US" altLang="zh-CN" dirty="0">
              <a:cs typeface="宋体" charset="-122"/>
            </a:endParaRPr>
          </a:p>
        </p:txBody>
      </p:sp>
    </p:spTree>
    <p:extLst>
      <p:ext uri="{BB962C8B-B14F-4D97-AF65-F5344CB8AC3E}">
        <p14:creationId xmlns:p14="http://schemas.microsoft.com/office/powerpoint/2010/main" val="741574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DEAF90F-3EA9-43EF-825C-876F9E96E406}" type="slidenum">
              <a:rPr lang="en-US" smtClean="0"/>
              <a:pPr>
                <a:defRPr/>
              </a:pPr>
              <a:t>3</a:t>
            </a:fld>
            <a:endParaRPr lang="en-US" dirty="0"/>
          </a:p>
        </p:txBody>
      </p:sp>
    </p:spTree>
    <p:extLst>
      <p:ext uri="{BB962C8B-B14F-4D97-AF65-F5344CB8AC3E}">
        <p14:creationId xmlns:p14="http://schemas.microsoft.com/office/powerpoint/2010/main" val="749618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DEAF90F-3EA9-43EF-825C-876F9E96E406}" type="slidenum">
              <a:rPr lang="en-US" smtClean="0"/>
              <a:pPr>
                <a:defRPr/>
              </a:pPr>
              <a:t>4</a:t>
            </a:fld>
            <a:endParaRPr lang="en-US" dirty="0"/>
          </a:p>
        </p:txBody>
      </p:sp>
    </p:spTree>
    <p:extLst>
      <p:ext uri="{BB962C8B-B14F-4D97-AF65-F5344CB8AC3E}">
        <p14:creationId xmlns:p14="http://schemas.microsoft.com/office/powerpoint/2010/main" val="3033825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DEAF90F-3EA9-43EF-825C-876F9E96E406}" type="slidenum">
              <a:rPr lang="en-US" smtClean="0"/>
              <a:pPr>
                <a:defRPr/>
              </a:pPr>
              <a:t>5</a:t>
            </a:fld>
            <a:endParaRPr lang="en-US" dirty="0"/>
          </a:p>
        </p:txBody>
      </p:sp>
    </p:spTree>
    <p:extLst>
      <p:ext uri="{BB962C8B-B14F-4D97-AF65-F5344CB8AC3E}">
        <p14:creationId xmlns:p14="http://schemas.microsoft.com/office/powerpoint/2010/main" val="2919036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DEAF90F-3EA9-43EF-825C-876F9E96E406}" type="slidenum">
              <a:rPr lang="en-US" smtClean="0"/>
              <a:pPr>
                <a:defRPr/>
              </a:pPr>
              <a:t>6</a:t>
            </a:fld>
            <a:endParaRPr lang="en-US" dirty="0"/>
          </a:p>
        </p:txBody>
      </p:sp>
    </p:spTree>
    <p:extLst>
      <p:ext uri="{BB962C8B-B14F-4D97-AF65-F5344CB8AC3E}">
        <p14:creationId xmlns:p14="http://schemas.microsoft.com/office/powerpoint/2010/main" val="1316728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DEAF90F-3EA9-43EF-825C-876F9E96E406}" type="slidenum">
              <a:rPr lang="en-US" smtClean="0"/>
              <a:pPr>
                <a:defRPr/>
              </a:pPr>
              <a:t>7</a:t>
            </a:fld>
            <a:endParaRPr lang="en-US" dirty="0"/>
          </a:p>
        </p:txBody>
      </p:sp>
    </p:spTree>
    <p:extLst>
      <p:ext uri="{BB962C8B-B14F-4D97-AF65-F5344CB8AC3E}">
        <p14:creationId xmlns:p14="http://schemas.microsoft.com/office/powerpoint/2010/main" val="2919036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DEAF90F-3EA9-43EF-825C-876F9E96E406}" type="slidenum">
              <a:rPr lang="en-US" smtClean="0"/>
              <a:pPr>
                <a:defRPr/>
              </a:pPr>
              <a:t>8</a:t>
            </a:fld>
            <a:endParaRPr lang="en-US" dirty="0"/>
          </a:p>
        </p:txBody>
      </p:sp>
    </p:spTree>
    <p:extLst>
      <p:ext uri="{BB962C8B-B14F-4D97-AF65-F5344CB8AC3E}">
        <p14:creationId xmlns:p14="http://schemas.microsoft.com/office/powerpoint/2010/main" val="1060393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DEAF90F-3EA9-43EF-825C-876F9E96E406}" type="slidenum">
              <a:rPr lang="en-US" smtClean="0"/>
              <a:pPr>
                <a:defRPr/>
              </a:pPr>
              <a:t>9</a:t>
            </a:fld>
            <a:endParaRPr lang="en-US" dirty="0"/>
          </a:p>
        </p:txBody>
      </p:sp>
    </p:spTree>
    <p:extLst>
      <p:ext uri="{BB962C8B-B14F-4D97-AF65-F5344CB8AC3E}">
        <p14:creationId xmlns:p14="http://schemas.microsoft.com/office/powerpoint/2010/main" val="1734641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2556" name="Rectangle 28"/>
          <p:cNvSpPr>
            <a:spLocks noGrp="1" noChangeArrowheads="1"/>
          </p:cNvSpPr>
          <p:nvPr>
            <p:ph type="ctrTitle" sz="quarter"/>
          </p:nvPr>
        </p:nvSpPr>
        <p:spPr>
          <a:xfrm>
            <a:off x="685800" y="931197"/>
            <a:ext cx="8206530" cy="1137233"/>
          </a:xfrm>
          <a:prstGeom prst="rect">
            <a:avLst/>
          </a:prstGeom>
        </p:spPr>
        <p:txBody>
          <a:bodyPr/>
          <a:lstStyle>
            <a:lvl1pPr>
              <a:lnSpc>
                <a:spcPct val="100000"/>
              </a:lnSpc>
              <a:defRPr sz="3000" b="0" i="0">
                <a:latin typeface="+mj-lt"/>
                <a:cs typeface="Calibri Regular" charset="0"/>
              </a:defRPr>
            </a:lvl1pPr>
          </a:lstStyle>
          <a:p>
            <a:r>
              <a:rPr lang="en-US" dirty="0"/>
              <a:t>Click to edit Master title style</a:t>
            </a:r>
          </a:p>
        </p:txBody>
      </p:sp>
      <p:sp>
        <p:nvSpPr>
          <p:cNvPr id="22557" name="Rectangle 29"/>
          <p:cNvSpPr>
            <a:spLocks noGrp="1" noChangeArrowheads="1"/>
          </p:cNvSpPr>
          <p:nvPr>
            <p:ph type="subTitle" sz="quarter" idx="1" hasCustomPrompt="1"/>
          </p:nvPr>
        </p:nvSpPr>
        <p:spPr>
          <a:xfrm>
            <a:off x="2909464" y="3079866"/>
            <a:ext cx="3898669" cy="1314450"/>
          </a:xfrm>
        </p:spPr>
        <p:txBody>
          <a:bodyPr/>
          <a:lstStyle>
            <a:lvl1pPr marL="0" indent="0" algn="ctr">
              <a:buFontTx/>
              <a:buNone/>
              <a:defRPr sz="1600" b="1">
                <a:latin typeface="+mj-lt"/>
                <a:cs typeface="Calibri" pitchFamily="34" charset="0"/>
              </a:defRPr>
            </a:lvl1pPr>
          </a:lstStyle>
          <a:p>
            <a:r>
              <a:rPr lang="en-US" dirty="0"/>
              <a:t>Presenter Information</a:t>
            </a:r>
          </a:p>
        </p:txBody>
      </p:sp>
      <p:sp>
        <p:nvSpPr>
          <p:cNvPr id="16" name="Rectangle 15"/>
          <p:cNvSpPr/>
          <p:nvPr userDrawn="1"/>
        </p:nvSpPr>
        <p:spPr bwMode="auto">
          <a:xfrm>
            <a:off x="0" y="5087682"/>
            <a:ext cx="9144000" cy="55841"/>
          </a:xfrm>
          <a:prstGeom prst="rect">
            <a:avLst/>
          </a:prstGeom>
          <a:solidFill>
            <a:schemeClr val="tx2"/>
          </a:solidFill>
          <a:ln w="12700" cap="sq">
            <a:solidFill>
              <a:schemeClr val="tx1">
                <a:alpha val="25000"/>
              </a:schemeClr>
            </a:solidFill>
            <a:miter lim="800000"/>
            <a:headEnd type="none" w="sm" len="sm"/>
            <a:tailEnd type="none" w="sm" len="sm"/>
          </a:ln>
          <a:effectLst/>
        </p:spPr>
        <p:txBody>
          <a:bodyPr wrap="square" rtlCol="0" anchor="ctr">
            <a:noAutofit/>
          </a:bodyPr>
          <a:lstStyle/>
          <a:p>
            <a:pPr algn="ctr" eaLnBrk="0" hangingPunct="0">
              <a:lnSpc>
                <a:spcPct val="110000"/>
              </a:lnSpc>
              <a:spcBef>
                <a:spcPct val="20000"/>
              </a:spcBef>
            </a:pPr>
            <a:endParaRPr lang="en-US">
              <a:solidFill>
                <a:srgbClr val="CD052B"/>
              </a:solidFill>
              <a:latin typeface="Calibri"/>
            </a:endParaRPr>
          </a:p>
        </p:txBody>
      </p:sp>
    </p:spTree>
    <p:extLst>
      <p:ext uri="{BB962C8B-B14F-4D97-AF65-F5344CB8AC3E}">
        <p14:creationId xmlns:p14="http://schemas.microsoft.com/office/powerpoint/2010/main" val="3461755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90204" y="904011"/>
            <a:ext cx="7867996" cy="3828011"/>
          </a:xfrm>
        </p:spPr>
        <p:txBody>
          <a:bodyPr/>
          <a:lstStyle>
            <a:lvl1pPr>
              <a:lnSpc>
                <a:spcPct val="120000"/>
              </a:lnSpc>
              <a:defRPr sz="1800">
                <a:latin typeface="+mj-lt"/>
              </a:defRPr>
            </a:lvl1pPr>
            <a:lvl2pPr>
              <a:lnSpc>
                <a:spcPct val="120000"/>
              </a:lnSpc>
              <a:defRPr sz="1600">
                <a:latin typeface="+mj-lt"/>
              </a:defRPr>
            </a:lvl2pPr>
            <a:lvl3pPr>
              <a:lnSpc>
                <a:spcPct val="120000"/>
              </a:lnSpc>
              <a:defRPr sz="1400">
                <a:latin typeface="+mj-lt"/>
              </a:defRPr>
            </a:lvl3pPr>
            <a:lvl4pPr>
              <a:lnSpc>
                <a:spcPct val="120000"/>
              </a:lnSpc>
              <a:defRPr sz="1400">
                <a:latin typeface="+mj-lt"/>
              </a:defRPr>
            </a:lvl4pPr>
            <a:lvl5pPr>
              <a:lnSpc>
                <a:spcPct val="120000"/>
              </a:lnSpc>
              <a:defRPr sz="1400">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2"/>
          <p:cNvSpPr>
            <a:spLocks noGrp="1"/>
          </p:cNvSpPr>
          <p:nvPr>
            <p:ph type="title"/>
          </p:nvPr>
        </p:nvSpPr>
        <p:spPr>
          <a:xfrm>
            <a:off x="581892" y="179024"/>
            <a:ext cx="8096595" cy="579576"/>
          </a:xfrm>
          <a:prstGeom prst="rect">
            <a:avLst/>
          </a:prstGeom>
        </p:spPr>
        <p:txBody>
          <a:bodyPr/>
          <a:lstStyle>
            <a:lvl1pPr algn="l">
              <a:defRPr sz="2600">
                <a:latin typeface="+mj-lt"/>
                <a:cs typeface="Calibri" pitchFamily="34" charset="0"/>
              </a:defRPr>
            </a:lvl1pPr>
          </a:lstStyle>
          <a:p>
            <a:r>
              <a:rPr lang="en-US" dirty="0"/>
              <a:t>Click to edit Master title style</a:t>
            </a:r>
          </a:p>
        </p:txBody>
      </p:sp>
    </p:spTree>
    <p:extLst>
      <p:ext uri="{BB962C8B-B14F-4D97-AF65-F5344CB8AC3E}">
        <p14:creationId xmlns:p14="http://schemas.microsoft.com/office/powerpoint/2010/main" val="919576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73578" y="897780"/>
            <a:ext cx="3922222" cy="3834245"/>
          </a:xfrm>
        </p:spPr>
        <p:txBody>
          <a:bodyPr/>
          <a:lstStyle>
            <a:lvl1pPr>
              <a:defRPr sz="20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904009"/>
            <a:ext cx="3810000" cy="3828012"/>
          </a:xfrm>
        </p:spPr>
        <p:txBody>
          <a:bodyPr/>
          <a:lstStyle>
            <a:lvl1pPr>
              <a:defRPr sz="20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7"/>
          <p:cNvSpPr>
            <a:spLocks noGrp="1"/>
          </p:cNvSpPr>
          <p:nvPr>
            <p:ph type="title"/>
          </p:nvPr>
        </p:nvSpPr>
        <p:spPr>
          <a:xfrm>
            <a:off x="581905" y="206322"/>
            <a:ext cx="8121535" cy="573340"/>
          </a:xfrm>
          <a:prstGeom prst="rect">
            <a:avLst/>
          </a:prstGeom>
        </p:spPr>
        <p:txBody>
          <a:bodyPr/>
          <a:lstStyle>
            <a:lvl1pPr algn="l" rtl="0" eaLnBrk="0" fontAlgn="base" hangingPunct="0">
              <a:spcBef>
                <a:spcPct val="0"/>
              </a:spcBef>
              <a:spcAft>
                <a:spcPct val="0"/>
              </a:spcAft>
              <a:defRPr kumimoji="1" lang="en-US" sz="2600" b="1" dirty="0" smtClean="0">
                <a:solidFill>
                  <a:schemeClr val="tx2"/>
                </a:solidFill>
                <a:latin typeface="Calibri" pitchFamily="34" charset="0"/>
                <a:ea typeface="+mj-ea"/>
                <a:cs typeface="Calibri" pitchFamily="34" charset="0"/>
              </a:defRPr>
            </a:lvl1pPr>
          </a:lstStyle>
          <a:p>
            <a:r>
              <a:rPr lang="en-US" dirty="0"/>
              <a:t>Click to edit Master title style</a:t>
            </a:r>
          </a:p>
        </p:txBody>
      </p:sp>
    </p:spTree>
    <p:extLst>
      <p:ext uri="{BB962C8B-B14F-4D97-AF65-F5344CB8AC3E}">
        <p14:creationId xmlns:p14="http://schemas.microsoft.com/office/powerpoint/2010/main" val="428260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581891" y="206346"/>
            <a:ext cx="8096596" cy="579575"/>
          </a:xfrm>
          <a:prstGeom prst="rect">
            <a:avLst/>
          </a:prstGeom>
        </p:spPr>
        <p:txBody>
          <a:bodyPr/>
          <a:lstStyle>
            <a:lvl1pPr algn="l" rtl="0" eaLnBrk="0" fontAlgn="base" hangingPunct="0">
              <a:spcBef>
                <a:spcPct val="0"/>
              </a:spcBef>
              <a:spcAft>
                <a:spcPct val="0"/>
              </a:spcAft>
              <a:defRPr kumimoji="1" lang="en-US" sz="2600" b="1" dirty="0" smtClean="0">
                <a:solidFill>
                  <a:schemeClr val="tx2"/>
                </a:solidFill>
                <a:latin typeface="Calibri" pitchFamily="34" charset="0"/>
                <a:ea typeface="+mj-ea"/>
                <a:cs typeface="Calibri" pitchFamily="34" charset="0"/>
              </a:defRPr>
            </a:lvl1pPr>
          </a:lstStyle>
          <a:p>
            <a:r>
              <a:rPr lang="en-US" dirty="0"/>
              <a:t>Click to edit Master title style</a:t>
            </a:r>
          </a:p>
        </p:txBody>
      </p:sp>
    </p:spTree>
    <p:extLst>
      <p:ext uri="{BB962C8B-B14F-4D97-AF65-F5344CB8AC3E}">
        <p14:creationId xmlns:p14="http://schemas.microsoft.com/office/powerpoint/2010/main" val="761814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517353"/>
          </a:xfrm>
          <a:prstGeom prst="rect">
            <a:avLst/>
          </a:prstGeom>
        </p:spPr>
        <p:txBody>
          <a:bodyPr/>
          <a:lstStyle>
            <a:lvl1pPr>
              <a:defRPr sz="2600"/>
            </a:lvl1pPr>
          </a:lstStyle>
          <a:p>
            <a:r>
              <a:rPr lang="en-US" dirty="0"/>
              <a:t>Click to edit Master title style</a:t>
            </a:r>
          </a:p>
        </p:txBody>
      </p:sp>
      <p:sp>
        <p:nvSpPr>
          <p:cNvPr id="3" name="Text Placeholder 2"/>
          <p:cNvSpPr>
            <a:spLocks noGrp="1"/>
          </p:cNvSpPr>
          <p:nvPr>
            <p:ph type="body" sz="half" idx="1"/>
          </p:nvPr>
        </p:nvSpPr>
        <p:spPr>
          <a:xfrm>
            <a:off x="457200" y="1200151"/>
            <a:ext cx="4038600" cy="3394472"/>
          </a:xfrm>
        </p:spPr>
        <p:txBody>
          <a:bodyPr/>
          <a:lstStyle>
            <a:lvl1pPr>
              <a:defRPr sz="1800"/>
            </a:lvl1pPr>
            <a:lvl2pPr>
              <a:defRPr sz="16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200152"/>
            <a:ext cx="4038600" cy="1639491"/>
          </a:xfrm>
        </p:spPr>
        <p:txBody>
          <a:bodyPr/>
          <a:lstStyle>
            <a:lvl1pPr>
              <a:defRPr sz="1800"/>
            </a:lvl1pPr>
            <a:lvl2pPr>
              <a:defRPr sz="16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2953967"/>
            <a:ext cx="4038600" cy="1640681"/>
          </a:xfrm>
        </p:spPr>
        <p:txBody>
          <a:bodyPr/>
          <a:lstStyle>
            <a:lvl1pPr>
              <a:defRPr sz="1800"/>
            </a:lvl1pPr>
            <a:lvl2pPr>
              <a:defRPr sz="16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1787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90204" y="904011"/>
            <a:ext cx="7867996" cy="3828011"/>
          </a:xfrm>
        </p:spPr>
        <p:txBody>
          <a:bodyPr/>
          <a:lstStyle>
            <a:lvl1pPr>
              <a:lnSpc>
                <a:spcPct val="120000"/>
              </a:lnSpc>
              <a:defRPr sz="1800" b="0" i="0">
                <a:latin typeface="+mj-lt"/>
                <a:cs typeface="Calibri Regular" charset="0"/>
              </a:defRPr>
            </a:lvl1pPr>
            <a:lvl2pPr>
              <a:lnSpc>
                <a:spcPct val="120000"/>
              </a:lnSpc>
              <a:defRPr sz="1600" b="0" i="0">
                <a:latin typeface="+mj-lt"/>
                <a:cs typeface="Calibri Regular" charset="0"/>
              </a:defRPr>
            </a:lvl2pPr>
            <a:lvl3pPr>
              <a:lnSpc>
                <a:spcPct val="120000"/>
              </a:lnSpc>
              <a:defRPr sz="1400" b="0" i="0">
                <a:latin typeface="+mj-lt"/>
                <a:cs typeface="Calibri Regular" charset="0"/>
              </a:defRPr>
            </a:lvl3pPr>
            <a:lvl4pPr>
              <a:lnSpc>
                <a:spcPct val="120000"/>
              </a:lnSpc>
              <a:defRPr sz="1400" b="0" i="0">
                <a:latin typeface="+mj-lt"/>
                <a:cs typeface="Calibri Regular" charset="0"/>
              </a:defRPr>
            </a:lvl4pPr>
            <a:lvl5pPr>
              <a:lnSpc>
                <a:spcPct val="120000"/>
              </a:lnSpc>
              <a:defRPr sz="1400" b="0" i="0">
                <a:latin typeface="+mj-lt"/>
                <a:cs typeface="Calibri Regular"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2"/>
          <p:cNvSpPr>
            <a:spLocks noGrp="1"/>
          </p:cNvSpPr>
          <p:nvPr>
            <p:ph type="title"/>
          </p:nvPr>
        </p:nvSpPr>
        <p:spPr>
          <a:xfrm>
            <a:off x="581892" y="179024"/>
            <a:ext cx="8096595" cy="579576"/>
          </a:xfrm>
          <a:prstGeom prst="rect">
            <a:avLst/>
          </a:prstGeom>
        </p:spPr>
        <p:txBody>
          <a:bodyPr/>
          <a:lstStyle>
            <a:lvl1pPr algn="l">
              <a:defRPr sz="2400" b="0" i="0">
                <a:latin typeface="+mj-lt"/>
                <a:cs typeface="Calibri Regular" charset="0"/>
              </a:defRPr>
            </a:lvl1pPr>
          </a:lstStyle>
          <a:p>
            <a:r>
              <a:rPr lang="en-US" dirty="0"/>
              <a:t>Click to edit Master title style</a:t>
            </a:r>
          </a:p>
        </p:txBody>
      </p:sp>
    </p:spTree>
    <p:extLst>
      <p:ext uri="{BB962C8B-B14F-4D97-AF65-F5344CB8AC3E}">
        <p14:creationId xmlns:p14="http://schemas.microsoft.com/office/powerpoint/2010/main" val="2026647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73578" y="897780"/>
            <a:ext cx="3922222" cy="3834245"/>
          </a:xfrm>
        </p:spPr>
        <p:txBody>
          <a:bodyPr/>
          <a:lstStyle>
            <a:lvl1pPr>
              <a:defRPr sz="20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904009"/>
            <a:ext cx="3810000" cy="3828012"/>
          </a:xfrm>
        </p:spPr>
        <p:txBody>
          <a:bodyPr/>
          <a:lstStyle>
            <a:lvl1pPr>
              <a:defRPr sz="20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7"/>
          <p:cNvSpPr>
            <a:spLocks noGrp="1"/>
          </p:cNvSpPr>
          <p:nvPr>
            <p:ph type="title"/>
          </p:nvPr>
        </p:nvSpPr>
        <p:spPr>
          <a:xfrm>
            <a:off x="581905" y="206322"/>
            <a:ext cx="8121535" cy="573340"/>
          </a:xfrm>
          <a:prstGeom prst="rect">
            <a:avLst/>
          </a:prstGeom>
        </p:spPr>
        <p:txBody>
          <a:bodyPr/>
          <a:lstStyle>
            <a:lvl1pPr algn="l" rtl="0" eaLnBrk="0" fontAlgn="base" hangingPunct="0">
              <a:spcBef>
                <a:spcPct val="0"/>
              </a:spcBef>
              <a:spcAft>
                <a:spcPct val="0"/>
              </a:spcAft>
              <a:defRPr kumimoji="1" lang="en-US" sz="2600" b="1" dirty="0" smtClean="0">
                <a:solidFill>
                  <a:schemeClr val="tx2"/>
                </a:solidFill>
                <a:latin typeface="+mj-lt"/>
                <a:ea typeface="+mj-ea"/>
                <a:cs typeface="Calibri" pitchFamily="34" charset="0"/>
              </a:defRPr>
            </a:lvl1pPr>
          </a:lstStyle>
          <a:p>
            <a:r>
              <a:rPr lang="en-US" dirty="0"/>
              <a:t>Click to edit Master title style</a:t>
            </a:r>
          </a:p>
        </p:txBody>
      </p:sp>
    </p:spTree>
    <p:extLst>
      <p:ext uri="{BB962C8B-B14F-4D97-AF65-F5344CB8AC3E}">
        <p14:creationId xmlns:p14="http://schemas.microsoft.com/office/powerpoint/2010/main" val="2903970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6" name="Title 5"/>
          <p:cNvSpPr>
            <a:spLocks noGrp="1"/>
          </p:cNvSpPr>
          <p:nvPr>
            <p:ph type="title"/>
          </p:nvPr>
        </p:nvSpPr>
        <p:spPr>
          <a:xfrm>
            <a:off x="581891" y="206346"/>
            <a:ext cx="8096596" cy="579575"/>
          </a:xfrm>
          <a:prstGeom prst="rect">
            <a:avLst/>
          </a:prstGeom>
        </p:spPr>
        <p:txBody>
          <a:bodyPr/>
          <a:lstStyle>
            <a:lvl1pPr algn="l" rtl="0" eaLnBrk="0" fontAlgn="base" hangingPunct="0">
              <a:spcBef>
                <a:spcPct val="0"/>
              </a:spcBef>
              <a:spcAft>
                <a:spcPct val="0"/>
              </a:spcAft>
              <a:defRPr kumimoji="1" lang="en-US" sz="2400" b="0" i="0" dirty="0" smtClean="0">
                <a:solidFill>
                  <a:schemeClr val="tx2"/>
                </a:solidFill>
                <a:latin typeface="Calibri Regular" charset="0"/>
                <a:ea typeface="+mj-ea"/>
                <a:cs typeface="Calibri Regular" charset="0"/>
              </a:defRPr>
            </a:lvl1pPr>
          </a:lstStyle>
          <a:p>
            <a:r>
              <a:rPr lang="en-US" dirty="0"/>
              <a:t>Click to edit Master title style</a:t>
            </a:r>
          </a:p>
        </p:txBody>
      </p:sp>
    </p:spTree>
    <p:extLst>
      <p:ext uri="{BB962C8B-B14F-4D97-AF65-F5344CB8AC3E}">
        <p14:creationId xmlns:p14="http://schemas.microsoft.com/office/powerpoint/2010/main" val="2924727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descr="hibd.pn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7901" y="4979058"/>
            <a:ext cx="551332" cy="159439"/>
          </a:xfrm>
          <a:prstGeom prst="rect">
            <a:avLst/>
          </a:prstGeom>
        </p:spPr>
      </p:pic>
      <p:sp>
        <p:nvSpPr>
          <p:cNvPr id="7" name="Rectangle 6"/>
          <p:cNvSpPr/>
          <p:nvPr userDrawn="1"/>
        </p:nvSpPr>
        <p:spPr bwMode="auto">
          <a:xfrm>
            <a:off x="0" y="4983850"/>
            <a:ext cx="9144000" cy="172627"/>
          </a:xfrm>
          <a:prstGeom prst="rect">
            <a:avLst/>
          </a:prstGeom>
          <a:solidFill>
            <a:schemeClr val="tx2"/>
          </a:solidFill>
          <a:ln w="12700" cap="sq">
            <a:solidFill>
              <a:schemeClr val="tx1">
                <a:alpha val="25000"/>
              </a:schemeClr>
            </a:solidFill>
            <a:miter lim="800000"/>
            <a:headEnd type="none" w="sm" len="sm"/>
            <a:tailEnd type="none" w="sm" len="sm"/>
          </a:ln>
          <a:effectLst/>
        </p:spPr>
        <p:txBody>
          <a:bodyPr wrap="square" rtlCol="0" anchor="ctr">
            <a:noAutofit/>
          </a:bodyPr>
          <a:lstStyle/>
          <a:p>
            <a:pPr algn="ctr" eaLnBrk="0" hangingPunct="0">
              <a:lnSpc>
                <a:spcPct val="110000"/>
              </a:lnSpc>
              <a:spcBef>
                <a:spcPct val="20000"/>
              </a:spcBef>
            </a:pPr>
            <a:endParaRPr lang="en-US">
              <a:solidFill>
                <a:srgbClr val="000000"/>
              </a:solidFill>
            </a:endParaRPr>
          </a:p>
        </p:txBody>
      </p:sp>
      <p:sp>
        <p:nvSpPr>
          <p:cNvPr id="11" name="Rectangle 21"/>
          <p:cNvSpPr txBox="1">
            <a:spLocks noChangeArrowheads="1"/>
          </p:cNvSpPr>
          <p:nvPr userDrawn="1"/>
        </p:nvSpPr>
        <p:spPr bwMode="auto">
          <a:xfrm>
            <a:off x="0" y="4976754"/>
            <a:ext cx="9144000" cy="141094"/>
          </a:xfrm>
          <a:prstGeom prst="rect">
            <a:avLst/>
          </a:prstGeom>
          <a:noFill/>
          <a:ln w="12700" cap="sq">
            <a:noFill/>
            <a:miter lim="800000"/>
            <a:headEnd type="none" w="sm" len="sm"/>
            <a:tailEnd type="none" w="sm" len="sm"/>
          </a:ln>
          <a:effectLst/>
        </p:spPr>
        <p:txBody>
          <a:bodyPr vert="horz" wrap="square" lIns="91440" tIns="45720" rIns="91440" bIns="45720" numCol="1" anchor="ctr" anchorCtr="0" compatLnSpc="1">
            <a:prstTxWarp prst="textNoShape">
              <a:avLst/>
            </a:prstTxWarp>
          </a:bodyPr>
          <a:lstStyle>
            <a:defPPr>
              <a:defRPr lang="en-US"/>
            </a:defPPr>
            <a:lvl1pPr algn="r" rtl="0" eaLnBrk="0" fontAlgn="base" hangingPunct="0">
              <a:spcBef>
                <a:spcPct val="50000"/>
              </a:spcBef>
              <a:spcAft>
                <a:spcPct val="0"/>
              </a:spcAft>
              <a:defRPr sz="1000" b="1" kern="1200">
                <a:solidFill>
                  <a:srgbClr val="FFFFFF"/>
                </a:solidFill>
                <a:latin typeface="Calibri" pitchFamily="34" charset="0"/>
                <a:ea typeface="+mn-ea"/>
                <a:cs typeface="Calibri" pitchFamily="34" charset="0"/>
              </a:defRPr>
            </a:lvl1pPr>
            <a:lvl2pPr marL="457200" algn="l" rtl="0" fontAlgn="base">
              <a:spcBef>
                <a:spcPct val="0"/>
              </a:spcBef>
              <a:spcAft>
                <a:spcPct val="0"/>
              </a:spcAft>
              <a:defRPr sz="1600" b="1" kern="1200">
                <a:solidFill>
                  <a:schemeClr val="tx1"/>
                </a:solidFill>
                <a:latin typeface="Comic Sans MS" pitchFamily="66" charset="0"/>
                <a:ea typeface="+mn-ea"/>
                <a:cs typeface="+mn-cs"/>
              </a:defRPr>
            </a:lvl2pPr>
            <a:lvl3pPr marL="914400" algn="l" rtl="0" fontAlgn="base">
              <a:spcBef>
                <a:spcPct val="0"/>
              </a:spcBef>
              <a:spcAft>
                <a:spcPct val="0"/>
              </a:spcAft>
              <a:defRPr sz="1600" b="1" kern="1200">
                <a:solidFill>
                  <a:schemeClr val="tx1"/>
                </a:solidFill>
                <a:latin typeface="Comic Sans MS" pitchFamily="66" charset="0"/>
                <a:ea typeface="+mn-ea"/>
                <a:cs typeface="+mn-cs"/>
              </a:defRPr>
            </a:lvl3pPr>
            <a:lvl4pPr marL="1371600" algn="l" rtl="0" fontAlgn="base">
              <a:spcBef>
                <a:spcPct val="0"/>
              </a:spcBef>
              <a:spcAft>
                <a:spcPct val="0"/>
              </a:spcAft>
              <a:defRPr sz="1600" b="1" kern="1200">
                <a:solidFill>
                  <a:schemeClr val="tx1"/>
                </a:solidFill>
                <a:latin typeface="Comic Sans MS" pitchFamily="66" charset="0"/>
                <a:ea typeface="+mn-ea"/>
                <a:cs typeface="+mn-cs"/>
              </a:defRPr>
            </a:lvl4pPr>
            <a:lvl5pPr marL="1828800" algn="l" rtl="0" fontAlgn="base">
              <a:spcBef>
                <a:spcPct val="0"/>
              </a:spcBef>
              <a:spcAft>
                <a:spcPct val="0"/>
              </a:spcAft>
              <a:defRPr sz="1600" b="1" kern="1200">
                <a:solidFill>
                  <a:schemeClr val="tx1"/>
                </a:solidFill>
                <a:latin typeface="Comic Sans MS" pitchFamily="66" charset="0"/>
                <a:ea typeface="+mn-ea"/>
                <a:cs typeface="+mn-cs"/>
              </a:defRPr>
            </a:lvl5pPr>
            <a:lvl6pPr marL="2286000" algn="l" defTabSz="914400" rtl="0" eaLnBrk="1" latinLnBrk="0" hangingPunct="1">
              <a:defRPr sz="1600" b="1" kern="1200">
                <a:solidFill>
                  <a:schemeClr val="tx1"/>
                </a:solidFill>
                <a:latin typeface="Comic Sans MS" pitchFamily="66" charset="0"/>
                <a:ea typeface="+mn-ea"/>
                <a:cs typeface="+mn-cs"/>
              </a:defRPr>
            </a:lvl6pPr>
            <a:lvl7pPr marL="2743200" algn="l" defTabSz="914400" rtl="0" eaLnBrk="1" latinLnBrk="0" hangingPunct="1">
              <a:defRPr sz="1600" b="1" kern="1200">
                <a:solidFill>
                  <a:schemeClr val="tx1"/>
                </a:solidFill>
                <a:latin typeface="Comic Sans MS" pitchFamily="66" charset="0"/>
                <a:ea typeface="+mn-ea"/>
                <a:cs typeface="+mn-cs"/>
              </a:defRPr>
            </a:lvl7pPr>
            <a:lvl8pPr marL="3200400" algn="l" defTabSz="914400" rtl="0" eaLnBrk="1" latinLnBrk="0" hangingPunct="1">
              <a:defRPr sz="1600" b="1" kern="1200">
                <a:solidFill>
                  <a:schemeClr val="tx1"/>
                </a:solidFill>
                <a:latin typeface="Comic Sans MS" pitchFamily="66" charset="0"/>
                <a:ea typeface="+mn-ea"/>
                <a:cs typeface="+mn-cs"/>
              </a:defRPr>
            </a:lvl8pPr>
            <a:lvl9pPr marL="3657600" algn="l" defTabSz="914400" rtl="0" eaLnBrk="1" latinLnBrk="0" hangingPunct="1">
              <a:defRPr sz="1600" b="1" kern="1200">
                <a:solidFill>
                  <a:schemeClr val="tx1"/>
                </a:solidFill>
                <a:latin typeface="Comic Sans MS" pitchFamily="66" charset="0"/>
                <a:ea typeface="+mn-ea"/>
                <a:cs typeface="+mn-cs"/>
              </a:defRPr>
            </a:lvl9pPr>
          </a:lstStyle>
          <a:p>
            <a:pPr algn="ctr">
              <a:defRPr/>
            </a:pPr>
            <a:endParaRPr lang="en-US"/>
          </a:p>
        </p:txBody>
      </p:sp>
      <p:sp>
        <p:nvSpPr>
          <p:cNvPr id="40968" name="Rectangle 18"/>
          <p:cNvSpPr>
            <a:spLocks noGrp="1" noChangeArrowheads="1"/>
          </p:cNvSpPr>
          <p:nvPr>
            <p:ph type="body" idx="1"/>
          </p:nvPr>
        </p:nvSpPr>
        <p:spPr bwMode="auto">
          <a:xfrm>
            <a:off x="590204" y="773084"/>
            <a:ext cx="7867996" cy="3940233"/>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algn="l" rtl="0" eaLnBrk="1" fontAlgn="base" hangingPunct="1">
              <a:lnSpc>
                <a:spcPct val="120000"/>
              </a:lnSpc>
              <a:spcBef>
                <a:spcPct val="20000"/>
              </a:spcBef>
              <a:spcAft>
                <a:spcPct val="0"/>
              </a:spcAft>
              <a:buClr>
                <a:srgbClr val="1F497D"/>
              </a:buClr>
              <a:buFont typeface="Wingdings" pitchFamily="2" charset="2"/>
              <a:buChar cha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p:nvPr userDrawn="1"/>
        </p:nvSpPr>
        <p:spPr bwMode="auto">
          <a:xfrm>
            <a:off x="0" y="24"/>
            <a:ext cx="9144000" cy="55841"/>
          </a:xfrm>
          <a:prstGeom prst="rect">
            <a:avLst/>
          </a:prstGeom>
          <a:solidFill>
            <a:schemeClr val="tx2"/>
          </a:solidFill>
          <a:ln w="12700" cap="sq">
            <a:solidFill>
              <a:schemeClr val="tx1">
                <a:alpha val="25000"/>
              </a:schemeClr>
            </a:solidFill>
            <a:miter lim="800000"/>
            <a:headEnd type="none" w="sm" len="sm"/>
            <a:tailEnd type="none" w="sm" len="sm"/>
          </a:ln>
          <a:effectLst/>
        </p:spPr>
        <p:txBody>
          <a:bodyPr wrap="square" rtlCol="0" anchor="ctr">
            <a:noAutofit/>
          </a:bodyPr>
          <a:lstStyle/>
          <a:p>
            <a:pPr algn="ctr" eaLnBrk="0" hangingPunct="0">
              <a:lnSpc>
                <a:spcPct val="110000"/>
              </a:lnSpc>
              <a:spcBef>
                <a:spcPct val="20000"/>
              </a:spcBef>
            </a:pPr>
            <a:endParaRPr lang="en-US">
              <a:solidFill>
                <a:srgbClr val="CD052B"/>
              </a:solidFill>
              <a:latin typeface="Calibri"/>
            </a:endParaRPr>
          </a:p>
        </p:txBody>
      </p:sp>
      <p:sp>
        <p:nvSpPr>
          <p:cNvPr id="21" name="Rectangle 21"/>
          <p:cNvSpPr txBox="1">
            <a:spLocks noChangeArrowheads="1"/>
          </p:cNvSpPr>
          <p:nvPr userDrawn="1"/>
        </p:nvSpPr>
        <p:spPr bwMode="auto">
          <a:xfrm>
            <a:off x="8543973" y="4969892"/>
            <a:ext cx="600075" cy="160931"/>
          </a:xfrm>
          <a:prstGeom prst="rect">
            <a:avLst/>
          </a:prstGeom>
          <a:noFill/>
          <a:ln w="12700" cap="sq">
            <a:noFill/>
            <a:miter lim="800000"/>
            <a:headEnd type="none" w="sm" len="sm"/>
            <a:tailEnd type="none" w="sm" len="sm"/>
          </a:ln>
          <a:effectLst/>
        </p:spPr>
        <p:txBody>
          <a:bodyPr vert="horz" wrap="square" lIns="91440" tIns="45720" rIns="91440" bIns="45720" numCol="1" anchor="ctr" anchorCtr="0" compatLnSpc="1">
            <a:prstTxWarp prst="textNoShape">
              <a:avLst/>
            </a:prstTxWarp>
          </a:bodyPr>
          <a:lstStyle>
            <a:defPPr>
              <a:defRPr lang="en-US"/>
            </a:defPPr>
            <a:lvl1pPr algn="r" rtl="0" eaLnBrk="0" fontAlgn="base" hangingPunct="0">
              <a:spcBef>
                <a:spcPct val="50000"/>
              </a:spcBef>
              <a:spcAft>
                <a:spcPct val="0"/>
              </a:spcAft>
              <a:defRPr sz="1200" b="1" kern="1200">
                <a:solidFill>
                  <a:srgbClr val="FFFFFF"/>
                </a:solidFill>
                <a:latin typeface="Calibri" pitchFamily="34" charset="0"/>
                <a:ea typeface="+mn-ea"/>
                <a:cs typeface="Calibri" pitchFamily="34" charset="0"/>
              </a:defRPr>
            </a:lvl1pPr>
            <a:lvl2pPr marL="457200" algn="l" rtl="0" fontAlgn="base">
              <a:spcBef>
                <a:spcPct val="0"/>
              </a:spcBef>
              <a:spcAft>
                <a:spcPct val="0"/>
              </a:spcAft>
              <a:defRPr sz="1600" b="1" kern="1200">
                <a:solidFill>
                  <a:schemeClr val="tx1"/>
                </a:solidFill>
                <a:latin typeface="Comic Sans MS" pitchFamily="66" charset="0"/>
                <a:ea typeface="+mn-ea"/>
                <a:cs typeface="+mn-cs"/>
              </a:defRPr>
            </a:lvl2pPr>
            <a:lvl3pPr marL="914400" algn="l" rtl="0" fontAlgn="base">
              <a:spcBef>
                <a:spcPct val="0"/>
              </a:spcBef>
              <a:spcAft>
                <a:spcPct val="0"/>
              </a:spcAft>
              <a:defRPr sz="1600" b="1" kern="1200">
                <a:solidFill>
                  <a:schemeClr val="tx1"/>
                </a:solidFill>
                <a:latin typeface="Comic Sans MS" pitchFamily="66" charset="0"/>
                <a:ea typeface="+mn-ea"/>
                <a:cs typeface="+mn-cs"/>
              </a:defRPr>
            </a:lvl3pPr>
            <a:lvl4pPr marL="1371600" algn="l" rtl="0" fontAlgn="base">
              <a:spcBef>
                <a:spcPct val="0"/>
              </a:spcBef>
              <a:spcAft>
                <a:spcPct val="0"/>
              </a:spcAft>
              <a:defRPr sz="1600" b="1" kern="1200">
                <a:solidFill>
                  <a:schemeClr val="tx1"/>
                </a:solidFill>
                <a:latin typeface="Comic Sans MS" pitchFamily="66" charset="0"/>
                <a:ea typeface="+mn-ea"/>
                <a:cs typeface="+mn-cs"/>
              </a:defRPr>
            </a:lvl4pPr>
            <a:lvl5pPr marL="1828800" algn="l" rtl="0" fontAlgn="base">
              <a:spcBef>
                <a:spcPct val="0"/>
              </a:spcBef>
              <a:spcAft>
                <a:spcPct val="0"/>
              </a:spcAft>
              <a:defRPr sz="1600" b="1" kern="1200">
                <a:solidFill>
                  <a:schemeClr val="tx1"/>
                </a:solidFill>
                <a:latin typeface="Comic Sans MS" pitchFamily="66" charset="0"/>
                <a:ea typeface="+mn-ea"/>
                <a:cs typeface="+mn-cs"/>
              </a:defRPr>
            </a:lvl5pPr>
            <a:lvl6pPr marL="2286000" algn="l" defTabSz="914400" rtl="0" eaLnBrk="1" latinLnBrk="0" hangingPunct="1">
              <a:defRPr sz="1600" b="1" kern="1200">
                <a:solidFill>
                  <a:schemeClr val="tx1"/>
                </a:solidFill>
                <a:latin typeface="Comic Sans MS" pitchFamily="66" charset="0"/>
                <a:ea typeface="+mn-ea"/>
                <a:cs typeface="+mn-cs"/>
              </a:defRPr>
            </a:lvl6pPr>
            <a:lvl7pPr marL="2743200" algn="l" defTabSz="914400" rtl="0" eaLnBrk="1" latinLnBrk="0" hangingPunct="1">
              <a:defRPr sz="1600" b="1" kern="1200">
                <a:solidFill>
                  <a:schemeClr val="tx1"/>
                </a:solidFill>
                <a:latin typeface="Comic Sans MS" pitchFamily="66" charset="0"/>
                <a:ea typeface="+mn-ea"/>
                <a:cs typeface="+mn-cs"/>
              </a:defRPr>
            </a:lvl7pPr>
            <a:lvl8pPr marL="3200400" algn="l" defTabSz="914400" rtl="0" eaLnBrk="1" latinLnBrk="0" hangingPunct="1">
              <a:defRPr sz="1600" b="1" kern="1200">
                <a:solidFill>
                  <a:schemeClr val="tx1"/>
                </a:solidFill>
                <a:latin typeface="Comic Sans MS" pitchFamily="66" charset="0"/>
                <a:ea typeface="+mn-ea"/>
                <a:cs typeface="+mn-cs"/>
              </a:defRPr>
            </a:lvl8pPr>
            <a:lvl9pPr marL="3657600" algn="l" defTabSz="914400" rtl="0" eaLnBrk="1" latinLnBrk="0" hangingPunct="1">
              <a:defRPr sz="1600" b="1" kern="1200">
                <a:solidFill>
                  <a:schemeClr val="tx1"/>
                </a:solidFill>
                <a:latin typeface="Comic Sans MS" pitchFamily="66" charset="0"/>
                <a:ea typeface="+mn-ea"/>
                <a:cs typeface="+mn-cs"/>
              </a:defRPr>
            </a:lvl9pPr>
          </a:lstStyle>
          <a:p>
            <a:pPr>
              <a:defRPr/>
            </a:pPr>
            <a:fld id="{8138377F-5938-4BA9-803E-C530EB23E949}" type="slidenum">
              <a:rPr lang="en-US" smtClean="0"/>
              <a:pPr>
                <a:defRPr/>
              </a:pPr>
              <a:t>‹#›</a:t>
            </a:fld>
            <a:endParaRPr lang="en-US"/>
          </a:p>
        </p:txBody>
      </p:sp>
      <p:sp>
        <p:nvSpPr>
          <p:cNvPr id="8" name="Rectangle 21"/>
          <p:cNvSpPr txBox="1">
            <a:spLocks noChangeArrowheads="1"/>
          </p:cNvSpPr>
          <p:nvPr userDrawn="1"/>
        </p:nvSpPr>
        <p:spPr bwMode="auto">
          <a:xfrm>
            <a:off x="4328408" y="5038397"/>
            <a:ext cx="3833480" cy="172626"/>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defPPr>
              <a:defRPr lang="en-US"/>
            </a:defPPr>
            <a:lvl1pPr algn="r" rtl="0" eaLnBrk="0" fontAlgn="base" hangingPunct="0">
              <a:spcBef>
                <a:spcPct val="50000"/>
              </a:spcBef>
              <a:spcAft>
                <a:spcPct val="0"/>
              </a:spcAft>
              <a:defRPr sz="1000" b="1" kern="1200">
                <a:solidFill>
                  <a:srgbClr val="FFFFFF"/>
                </a:solidFill>
                <a:latin typeface="Calibri" pitchFamily="34" charset="0"/>
                <a:ea typeface="+mn-ea"/>
                <a:cs typeface="Calibri" pitchFamily="34" charset="0"/>
              </a:defRPr>
            </a:lvl1pPr>
            <a:lvl2pPr marL="457200" algn="l" rtl="0" fontAlgn="base">
              <a:spcBef>
                <a:spcPct val="0"/>
              </a:spcBef>
              <a:spcAft>
                <a:spcPct val="0"/>
              </a:spcAft>
              <a:defRPr sz="1600" b="1" kern="1200">
                <a:solidFill>
                  <a:schemeClr val="tx1"/>
                </a:solidFill>
                <a:latin typeface="Comic Sans MS" pitchFamily="66" charset="0"/>
                <a:ea typeface="+mn-ea"/>
                <a:cs typeface="+mn-cs"/>
              </a:defRPr>
            </a:lvl2pPr>
            <a:lvl3pPr marL="914400" algn="l" rtl="0" fontAlgn="base">
              <a:spcBef>
                <a:spcPct val="0"/>
              </a:spcBef>
              <a:spcAft>
                <a:spcPct val="0"/>
              </a:spcAft>
              <a:defRPr sz="1600" b="1" kern="1200">
                <a:solidFill>
                  <a:schemeClr val="tx1"/>
                </a:solidFill>
                <a:latin typeface="Comic Sans MS" pitchFamily="66" charset="0"/>
                <a:ea typeface="+mn-ea"/>
                <a:cs typeface="+mn-cs"/>
              </a:defRPr>
            </a:lvl3pPr>
            <a:lvl4pPr marL="1371600" algn="l" rtl="0" fontAlgn="base">
              <a:spcBef>
                <a:spcPct val="0"/>
              </a:spcBef>
              <a:spcAft>
                <a:spcPct val="0"/>
              </a:spcAft>
              <a:defRPr sz="1600" b="1" kern="1200">
                <a:solidFill>
                  <a:schemeClr val="tx1"/>
                </a:solidFill>
                <a:latin typeface="Comic Sans MS" pitchFamily="66" charset="0"/>
                <a:ea typeface="+mn-ea"/>
                <a:cs typeface="+mn-cs"/>
              </a:defRPr>
            </a:lvl4pPr>
            <a:lvl5pPr marL="1828800" algn="l" rtl="0" fontAlgn="base">
              <a:spcBef>
                <a:spcPct val="0"/>
              </a:spcBef>
              <a:spcAft>
                <a:spcPct val="0"/>
              </a:spcAft>
              <a:defRPr sz="1600" b="1" kern="1200">
                <a:solidFill>
                  <a:schemeClr val="tx1"/>
                </a:solidFill>
                <a:latin typeface="Comic Sans MS" pitchFamily="66" charset="0"/>
                <a:ea typeface="+mn-ea"/>
                <a:cs typeface="+mn-cs"/>
              </a:defRPr>
            </a:lvl5pPr>
            <a:lvl6pPr marL="2286000" algn="l" defTabSz="914400" rtl="0" eaLnBrk="1" latinLnBrk="0" hangingPunct="1">
              <a:defRPr sz="1600" b="1" kern="1200">
                <a:solidFill>
                  <a:schemeClr val="tx1"/>
                </a:solidFill>
                <a:latin typeface="Comic Sans MS" pitchFamily="66" charset="0"/>
                <a:ea typeface="+mn-ea"/>
                <a:cs typeface="+mn-cs"/>
              </a:defRPr>
            </a:lvl6pPr>
            <a:lvl7pPr marL="2743200" algn="l" defTabSz="914400" rtl="0" eaLnBrk="1" latinLnBrk="0" hangingPunct="1">
              <a:defRPr sz="1600" b="1" kern="1200">
                <a:solidFill>
                  <a:schemeClr val="tx1"/>
                </a:solidFill>
                <a:latin typeface="Comic Sans MS" pitchFamily="66" charset="0"/>
                <a:ea typeface="+mn-ea"/>
                <a:cs typeface="+mn-cs"/>
              </a:defRPr>
            </a:lvl7pPr>
            <a:lvl8pPr marL="3200400" algn="l" defTabSz="914400" rtl="0" eaLnBrk="1" latinLnBrk="0" hangingPunct="1">
              <a:defRPr sz="1600" b="1" kern="1200">
                <a:solidFill>
                  <a:schemeClr val="tx1"/>
                </a:solidFill>
                <a:latin typeface="Comic Sans MS" pitchFamily="66" charset="0"/>
                <a:ea typeface="+mn-ea"/>
                <a:cs typeface="+mn-cs"/>
              </a:defRPr>
            </a:lvl8pPr>
            <a:lvl9pPr marL="3657600" algn="l" defTabSz="914400" rtl="0" eaLnBrk="1" latinLnBrk="0" hangingPunct="1">
              <a:defRPr sz="1600" b="1" kern="1200">
                <a:solidFill>
                  <a:schemeClr val="tx1"/>
                </a:solidFill>
                <a:latin typeface="Comic Sans MS" pitchFamily="66" charset="0"/>
                <a:ea typeface="+mn-ea"/>
                <a:cs typeface="+mn-cs"/>
              </a:defRPr>
            </a:lvl9pPr>
          </a:lstStyle>
          <a:p>
            <a:pPr algn="l">
              <a:defRPr/>
            </a:pPr>
            <a:r>
              <a:rPr lang="en-US" sz="1200" b="0" i="0" dirty="0">
                <a:latin typeface="Calibri Regular" charset="0"/>
                <a:cs typeface="Calibri Regular" charset="0"/>
              </a:rPr>
              <a:t>IPDPS 2023</a:t>
            </a:r>
            <a:endParaRPr lang="en-US" b="0" i="0" dirty="0">
              <a:latin typeface="Calibri Regular" charset="0"/>
              <a:cs typeface="Calibri Regular" charset="0"/>
            </a:endParaRPr>
          </a:p>
        </p:txBody>
      </p:sp>
    </p:spTree>
    <p:extLst>
      <p:ext uri="{BB962C8B-B14F-4D97-AF65-F5344CB8AC3E}">
        <p14:creationId xmlns:p14="http://schemas.microsoft.com/office/powerpoint/2010/main" val="1377343188"/>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9" r:id="rId6"/>
    <p:sldLayoutId id="2147483950" r:id="rId7"/>
    <p:sldLayoutId id="2147483951" r:id="rId8"/>
  </p:sldLayoutIdLst>
  <p:hf sldNum="0" hdr="0" dt="0"/>
  <p:txStyles>
    <p:titleStyle>
      <a:lvl1pPr algn="ctr" rtl="0" eaLnBrk="0" fontAlgn="base" hangingPunct="0">
        <a:spcBef>
          <a:spcPct val="0"/>
        </a:spcBef>
        <a:spcAft>
          <a:spcPct val="0"/>
        </a:spcAft>
        <a:defRPr kumimoji="1" sz="3200" b="1">
          <a:solidFill>
            <a:schemeClr val="tx2"/>
          </a:solidFill>
          <a:latin typeface="Calibri" pitchFamily="34" charset="0"/>
          <a:ea typeface="+mj-ea"/>
          <a:cs typeface="Calibri" pitchFamily="34" charset="0"/>
        </a:defRPr>
      </a:lvl1pPr>
      <a:lvl2pPr algn="ctr" rtl="0" eaLnBrk="0" fontAlgn="base" hangingPunct="0">
        <a:spcBef>
          <a:spcPct val="0"/>
        </a:spcBef>
        <a:spcAft>
          <a:spcPct val="0"/>
        </a:spcAft>
        <a:defRPr kumimoji="1" sz="3200" b="1">
          <a:solidFill>
            <a:schemeClr val="tx2"/>
          </a:solidFill>
          <a:latin typeface="Comic Sans MS" pitchFamily="66" charset="0"/>
        </a:defRPr>
      </a:lvl2pPr>
      <a:lvl3pPr algn="ctr" rtl="0" eaLnBrk="0" fontAlgn="base" hangingPunct="0">
        <a:spcBef>
          <a:spcPct val="0"/>
        </a:spcBef>
        <a:spcAft>
          <a:spcPct val="0"/>
        </a:spcAft>
        <a:defRPr kumimoji="1" sz="3200" b="1">
          <a:solidFill>
            <a:schemeClr val="tx2"/>
          </a:solidFill>
          <a:latin typeface="Comic Sans MS" pitchFamily="66" charset="0"/>
        </a:defRPr>
      </a:lvl3pPr>
      <a:lvl4pPr algn="ctr" rtl="0" eaLnBrk="0" fontAlgn="base" hangingPunct="0">
        <a:spcBef>
          <a:spcPct val="0"/>
        </a:spcBef>
        <a:spcAft>
          <a:spcPct val="0"/>
        </a:spcAft>
        <a:defRPr kumimoji="1" sz="3200" b="1">
          <a:solidFill>
            <a:schemeClr val="tx2"/>
          </a:solidFill>
          <a:latin typeface="Comic Sans MS" pitchFamily="66" charset="0"/>
        </a:defRPr>
      </a:lvl4pPr>
      <a:lvl5pPr algn="ctr" rtl="0" eaLnBrk="0" fontAlgn="base" hangingPunct="0">
        <a:spcBef>
          <a:spcPct val="0"/>
        </a:spcBef>
        <a:spcAft>
          <a:spcPct val="0"/>
        </a:spcAft>
        <a:defRPr kumimoji="1" sz="3200" b="1">
          <a:solidFill>
            <a:schemeClr val="tx2"/>
          </a:solidFill>
          <a:latin typeface="Comic Sans MS" pitchFamily="66" charset="0"/>
        </a:defRPr>
      </a:lvl5pPr>
      <a:lvl6pPr marL="457200" algn="ctr" rtl="0" eaLnBrk="0" fontAlgn="base" hangingPunct="0">
        <a:spcBef>
          <a:spcPct val="0"/>
        </a:spcBef>
        <a:spcAft>
          <a:spcPct val="0"/>
        </a:spcAft>
        <a:defRPr kumimoji="1" sz="3200" b="1">
          <a:solidFill>
            <a:schemeClr val="tx2"/>
          </a:solidFill>
          <a:latin typeface="Comic Sans MS" pitchFamily="66" charset="0"/>
        </a:defRPr>
      </a:lvl6pPr>
      <a:lvl7pPr marL="914400" algn="ctr" rtl="0" eaLnBrk="0" fontAlgn="base" hangingPunct="0">
        <a:spcBef>
          <a:spcPct val="0"/>
        </a:spcBef>
        <a:spcAft>
          <a:spcPct val="0"/>
        </a:spcAft>
        <a:defRPr kumimoji="1" sz="3200" b="1">
          <a:solidFill>
            <a:schemeClr val="tx2"/>
          </a:solidFill>
          <a:latin typeface="Comic Sans MS" pitchFamily="66" charset="0"/>
        </a:defRPr>
      </a:lvl7pPr>
      <a:lvl8pPr marL="1371600" algn="ctr" rtl="0" eaLnBrk="0" fontAlgn="base" hangingPunct="0">
        <a:spcBef>
          <a:spcPct val="0"/>
        </a:spcBef>
        <a:spcAft>
          <a:spcPct val="0"/>
        </a:spcAft>
        <a:defRPr kumimoji="1" sz="3200" b="1">
          <a:solidFill>
            <a:schemeClr val="tx2"/>
          </a:solidFill>
          <a:latin typeface="Comic Sans MS" pitchFamily="66" charset="0"/>
        </a:defRPr>
      </a:lvl8pPr>
      <a:lvl9pPr marL="1828800" algn="ctr" rtl="0" eaLnBrk="0" fontAlgn="base" hangingPunct="0">
        <a:spcBef>
          <a:spcPct val="0"/>
        </a:spcBef>
        <a:spcAft>
          <a:spcPct val="0"/>
        </a:spcAft>
        <a:defRPr kumimoji="1" sz="3200" b="1">
          <a:solidFill>
            <a:schemeClr val="tx2"/>
          </a:solidFill>
          <a:latin typeface="Comic Sans MS" pitchFamily="66" charset="0"/>
        </a:defRPr>
      </a:lvl9pPr>
    </p:titleStyle>
    <p:bodyStyle>
      <a:lvl1pPr marL="342900" indent="-342900" algn="l" rtl="0" eaLnBrk="0" fontAlgn="base" hangingPunct="0">
        <a:lnSpc>
          <a:spcPct val="120000"/>
        </a:lnSpc>
        <a:spcBef>
          <a:spcPct val="20000"/>
        </a:spcBef>
        <a:spcAft>
          <a:spcPct val="0"/>
        </a:spcAft>
        <a:buChar char="•"/>
        <a:defRPr kumimoji="1" lang="en-US" sz="1800" dirty="0" smtClean="0">
          <a:solidFill>
            <a:schemeClr val="tx1"/>
          </a:solidFill>
          <a:latin typeface="Calibri" pitchFamily="34" charset="0"/>
          <a:ea typeface="+mn-ea"/>
          <a:cs typeface="Calibri" pitchFamily="34" charset="0"/>
        </a:defRPr>
      </a:lvl1pPr>
      <a:lvl2pPr marL="742950" indent="-285750" algn="l" rtl="0" eaLnBrk="0" fontAlgn="base" hangingPunct="0">
        <a:lnSpc>
          <a:spcPct val="120000"/>
        </a:lnSpc>
        <a:spcBef>
          <a:spcPct val="20000"/>
        </a:spcBef>
        <a:spcAft>
          <a:spcPct val="0"/>
        </a:spcAft>
        <a:buChar char="–"/>
        <a:defRPr kumimoji="1" sz="1600">
          <a:solidFill>
            <a:schemeClr val="tx1"/>
          </a:solidFill>
          <a:latin typeface="Calibri" pitchFamily="34" charset="0"/>
          <a:cs typeface="Calibri" pitchFamily="34" charset="0"/>
        </a:defRPr>
      </a:lvl2pPr>
      <a:lvl3pPr marL="1143000" indent="-228600" algn="l" rtl="0" eaLnBrk="0" fontAlgn="base" hangingPunct="0">
        <a:lnSpc>
          <a:spcPct val="120000"/>
        </a:lnSpc>
        <a:spcBef>
          <a:spcPct val="20000"/>
        </a:spcBef>
        <a:spcAft>
          <a:spcPct val="0"/>
        </a:spcAft>
        <a:buChar char="•"/>
        <a:defRPr kumimoji="1" sz="1400">
          <a:solidFill>
            <a:schemeClr val="tx1"/>
          </a:solidFill>
          <a:latin typeface="Calibri" pitchFamily="34" charset="0"/>
          <a:cs typeface="Calibri" pitchFamily="34" charset="0"/>
        </a:defRPr>
      </a:lvl3pPr>
      <a:lvl4pPr marL="1600200" indent="-228600" algn="l" rtl="0" eaLnBrk="0" fontAlgn="base" hangingPunct="0">
        <a:lnSpc>
          <a:spcPct val="120000"/>
        </a:lnSpc>
        <a:spcBef>
          <a:spcPct val="20000"/>
        </a:spcBef>
        <a:spcAft>
          <a:spcPct val="0"/>
        </a:spcAft>
        <a:buChar char="–"/>
        <a:defRPr kumimoji="1" sz="1400">
          <a:solidFill>
            <a:schemeClr val="tx1"/>
          </a:solidFill>
          <a:latin typeface="Calibri" pitchFamily="34" charset="0"/>
          <a:cs typeface="Calibri" pitchFamily="34" charset="0"/>
        </a:defRPr>
      </a:lvl4pPr>
      <a:lvl5pPr marL="2057400" indent="-228600" algn="l" rtl="0" eaLnBrk="0" fontAlgn="base" hangingPunct="0">
        <a:lnSpc>
          <a:spcPct val="120000"/>
        </a:lnSpc>
        <a:spcBef>
          <a:spcPct val="20000"/>
        </a:spcBef>
        <a:spcAft>
          <a:spcPct val="0"/>
        </a:spcAft>
        <a:buChar char="•"/>
        <a:defRPr kumimoji="1" sz="1400">
          <a:solidFill>
            <a:schemeClr val="tx1"/>
          </a:solidFill>
          <a:latin typeface="Calibri" pitchFamily="34" charset="0"/>
          <a:cs typeface="Calibri" pitchFamily="34" charset="0"/>
        </a:defRPr>
      </a:lvl5pPr>
      <a:lvl6pPr marL="2514600" indent="-228600" algn="l" rtl="0" eaLnBrk="0" fontAlgn="base" hangingPunct="0">
        <a:spcBef>
          <a:spcPct val="20000"/>
        </a:spcBef>
        <a:spcAft>
          <a:spcPct val="0"/>
        </a:spcAft>
        <a:buChar char="•"/>
        <a:defRPr kumimoji="1" sz="1600">
          <a:solidFill>
            <a:schemeClr val="tx1"/>
          </a:solidFill>
          <a:latin typeface="+mn-lt"/>
        </a:defRPr>
      </a:lvl6pPr>
      <a:lvl7pPr marL="2971800" indent="-228600" algn="l" rtl="0" eaLnBrk="0" fontAlgn="base" hangingPunct="0">
        <a:spcBef>
          <a:spcPct val="20000"/>
        </a:spcBef>
        <a:spcAft>
          <a:spcPct val="0"/>
        </a:spcAft>
        <a:buChar char="•"/>
        <a:defRPr kumimoji="1" sz="1600">
          <a:solidFill>
            <a:schemeClr val="tx1"/>
          </a:solidFill>
          <a:latin typeface="+mn-lt"/>
        </a:defRPr>
      </a:lvl7pPr>
      <a:lvl8pPr marL="3429000" indent="-228600" algn="l" rtl="0" eaLnBrk="0" fontAlgn="base" hangingPunct="0">
        <a:spcBef>
          <a:spcPct val="20000"/>
        </a:spcBef>
        <a:spcAft>
          <a:spcPct val="0"/>
        </a:spcAft>
        <a:buChar char="•"/>
        <a:defRPr kumimoji="1" sz="1600">
          <a:solidFill>
            <a:schemeClr val="tx1"/>
          </a:solidFill>
          <a:latin typeface="+mn-lt"/>
        </a:defRPr>
      </a:lvl8pPr>
      <a:lvl9pPr marL="3886200" indent="-228600" algn="l" rtl="0" eaLnBrk="0" fontAlgn="base" hangingPunct="0">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nowlab.cse.ohio-state.edu/" TargetMode="External"/><Relationship Id="rId7" Type="http://schemas.openxmlformats.org/officeDocument/2006/relationships/hyperlink" Target="mailto:panda@cse.ohio-state.edu"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055836" y="1081824"/>
            <a:ext cx="7032328" cy="1102519"/>
          </a:xfrm>
        </p:spPr>
        <p:txBody>
          <a:bodyPr/>
          <a:lstStyle/>
          <a:p>
            <a:r>
              <a:rPr lang="en-US" sz="2400" dirty="0"/>
              <a:t>A Novel Framework for Efficient Offloading of</a:t>
            </a:r>
            <a:br>
              <a:rPr lang="en-US" sz="2400" dirty="0"/>
            </a:br>
            <a:r>
              <a:rPr lang="en-US" sz="2400" dirty="0"/>
              <a:t>Communication Operations to Bluefield </a:t>
            </a:r>
            <a:r>
              <a:rPr lang="en-US" sz="2400" dirty="0" err="1"/>
              <a:t>SmartNICs</a:t>
            </a:r>
            <a:endParaRPr lang="en-US" sz="2400" dirty="0"/>
          </a:p>
        </p:txBody>
      </p:sp>
      <p:sp>
        <p:nvSpPr>
          <p:cNvPr id="2051" name="Rectangle 3"/>
          <p:cNvSpPr>
            <a:spLocks noGrp="1" noChangeArrowheads="1"/>
          </p:cNvSpPr>
          <p:nvPr>
            <p:ph type="subTitle" idx="1"/>
          </p:nvPr>
        </p:nvSpPr>
        <p:spPr>
          <a:xfrm>
            <a:off x="609600" y="2327725"/>
            <a:ext cx="7924800" cy="914400"/>
          </a:xfrm>
        </p:spPr>
        <p:txBody>
          <a:bodyPr/>
          <a:lstStyle/>
          <a:p>
            <a:pPr>
              <a:lnSpc>
                <a:spcPct val="100000"/>
              </a:lnSpc>
            </a:pPr>
            <a:r>
              <a:rPr lang="en-US" altLang="zh-CN" sz="2000" b="0" dirty="0">
                <a:solidFill>
                  <a:srgbClr val="FF0000"/>
                </a:solidFill>
              </a:rPr>
              <a:t>Kaushik </a:t>
            </a:r>
            <a:r>
              <a:rPr lang="en-US" altLang="zh-CN" sz="2000" b="0" dirty="0" err="1">
                <a:solidFill>
                  <a:srgbClr val="FF0000"/>
                </a:solidFill>
              </a:rPr>
              <a:t>Kandadi</a:t>
            </a:r>
            <a:r>
              <a:rPr lang="en-US" altLang="zh-CN" sz="2000" b="0" dirty="0">
                <a:solidFill>
                  <a:srgbClr val="FF0000"/>
                </a:solidFill>
              </a:rPr>
              <a:t> Suresh</a:t>
            </a:r>
            <a:r>
              <a:rPr lang="en-US" altLang="zh-CN" sz="2000" b="0" dirty="0"/>
              <a:t>, Benjamin </a:t>
            </a:r>
            <a:r>
              <a:rPr lang="en-US" altLang="zh-CN" sz="2000" b="0" dirty="0" err="1"/>
              <a:t>Michalowicz</a:t>
            </a:r>
            <a:r>
              <a:rPr lang="en-US" altLang="zh-CN" sz="2000" b="0" dirty="0"/>
              <a:t>, Bharath Ramesh,</a:t>
            </a:r>
            <a:br>
              <a:rPr lang="en-US" altLang="zh-CN" sz="2000" b="0" dirty="0"/>
            </a:br>
            <a:r>
              <a:rPr lang="en-US" altLang="zh-CN" sz="2000" b="0" dirty="0"/>
              <a:t>Nick </a:t>
            </a:r>
            <a:r>
              <a:rPr lang="en-US" altLang="zh-CN" sz="2000" b="0" dirty="0" err="1"/>
              <a:t>Contini</a:t>
            </a:r>
            <a:r>
              <a:rPr lang="en-US" altLang="zh-CN" sz="2000" b="0" dirty="0"/>
              <a:t>, </a:t>
            </a:r>
            <a:r>
              <a:rPr lang="en-US" altLang="zh-CN" sz="2000" b="0" dirty="0" err="1"/>
              <a:t>Jinghan</a:t>
            </a:r>
            <a:r>
              <a:rPr lang="en-US" altLang="zh-CN" sz="2000" b="0" dirty="0"/>
              <a:t> Yao, </a:t>
            </a:r>
            <a:r>
              <a:rPr lang="en-US" altLang="zh-CN" sz="2000" b="0" dirty="0" err="1"/>
              <a:t>Shulei</a:t>
            </a:r>
            <a:r>
              <a:rPr lang="en-US" altLang="zh-CN" sz="2000" b="0" dirty="0"/>
              <a:t> Xu, Aamir </a:t>
            </a:r>
            <a:r>
              <a:rPr lang="en-US" altLang="zh-CN" sz="2000" b="0" dirty="0" err="1"/>
              <a:t>Shafi</a:t>
            </a:r>
            <a:r>
              <a:rPr lang="en-US" altLang="zh-CN" sz="2000" b="0" dirty="0"/>
              <a:t>, Hari </a:t>
            </a:r>
            <a:r>
              <a:rPr lang="en-US" altLang="zh-CN" sz="2000" b="0" dirty="0" err="1"/>
              <a:t>Subramoni</a:t>
            </a:r>
            <a:r>
              <a:rPr lang="en-US" altLang="zh-CN" sz="2000" b="0" dirty="0"/>
              <a:t>, </a:t>
            </a:r>
            <a:r>
              <a:rPr lang="en-US" altLang="zh-CN" sz="2000" b="0" dirty="0" err="1"/>
              <a:t>Dhabaleswar</a:t>
            </a:r>
            <a:r>
              <a:rPr lang="en-US" altLang="zh-CN" sz="2000" b="0" dirty="0"/>
              <a:t> Panda</a:t>
            </a:r>
          </a:p>
          <a:p>
            <a:pPr>
              <a:lnSpc>
                <a:spcPct val="80000"/>
              </a:lnSpc>
            </a:pPr>
            <a:endParaRPr lang="en-US" altLang="zh-CN" sz="1800" baseline="30000" dirty="0">
              <a:solidFill>
                <a:schemeClr val="bg2">
                  <a:lumMod val="95000"/>
                  <a:lumOff val="5000"/>
                </a:schemeClr>
              </a:solidFill>
              <a:ea typeface="宋体" pitchFamily="2" charset="-122"/>
            </a:endParaRPr>
          </a:p>
          <a:p>
            <a:r>
              <a:rPr lang="en-US" b="0" dirty="0"/>
              <a:t>{kandadisuresh.1, michalowicz.2, ramesh.113, contini.26, yao.877, xu.2452, shafi.16, subramoni.1, panda.2}@</a:t>
            </a:r>
            <a:r>
              <a:rPr lang="en-US" b="0" dirty="0" err="1"/>
              <a:t>osu.edu</a:t>
            </a:r>
            <a:endParaRPr lang="en-US" b="0" dirty="0"/>
          </a:p>
          <a:p>
            <a:endParaRPr lang="en-US" b="0" dirty="0"/>
          </a:p>
          <a:p>
            <a:endParaRPr lang="en-US" altLang="zh-CN" b="0" dirty="0">
              <a:solidFill>
                <a:schemeClr val="tx1">
                  <a:lumMod val="95000"/>
                  <a:lumOff val="5000"/>
                </a:schemeClr>
              </a:solidFill>
              <a:ea typeface="宋体" pitchFamily="2" charset="-122"/>
            </a:endParaRPr>
          </a:p>
          <a:p>
            <a:pPr>
              <a:lnSpc>
                <a:spcPct val="80000"/>
              </a:lnSpc>
            </a:pPr>
            <a:endParaRPr lang="en-US" altLang="zh-CN" sz="1800" baseline="30000" dirty="0">
              <a:ea typeface="宋体" pitchFamily="2" charset="-122"/>
            </a:endParaRPr>
          </a:p>
        </p:txBody>
      </p:sp>
      <p:sp>
        <p:nvSpPr>
          <p:cNvPr id="4" name="Rectangle 3"/>
          <p:cNvSpPr txBox="1">
            <a:spLocks noChangeArrowheads="1"/>
          </p:cNvSpPr>
          <p:nvPr/>
        </p:nvSpPr>
        <p:spPr bwMode="auto">
          <a:xfrm>
            <a:off x="762000" y="4200180"/>
            <a:ext cx="7620000" cy="628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ctr">
              <a:lnSpc>
                <a:spcPct val="80000"/>
              </a:lnSpc>
              <a:spcBef>
                <a:spcPct val="20000"/>
              </a:spcBef>
            </a:pPr>
            <a:r>
              <a:rPr lang="en-US" altLang="zh-CN" b="0" kern="0" dirty="0">
                <a:latin typeface="+mn-lt"/>
                <a:ea typeface="宋体" pitchFamily="2" charset="-122"/>
              </a:rPr>
              <a:t>Department of Computer Science and Engineering</a:t>
            </a:r>
          </a:p>
          <a:p>
            <a:pPr lvl="0" algn="ctr">
              <a:lnSpc>
                <a:spcPct val="80000"/>
              </a:lnSpc>
              <a:spcBef>
                <a:spcPct val="20000"/>
              </a:spcBef>
            </a:pPr>
            <a:r>
              <a:rPr lang="en-US" altLang="zh-CN" b="0" kern="0" dirty="0">
                <a:latin typeface="+mn-lt"/>
                <a:ea typeface="宋体" pitchFamily="2" charset="-122"/>
              </a:rPr>
              <a:t>The Ohio State University</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2391311" cy="84755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77BE365-8469-4F4F-9276-6C14C87ADC38}"/>
              </a:ext>
            </a:extLst>
          </p:cNvPr>
          <p:cNvSpPr>
            <a:spLocks noGrp="1"/>
          </p:cNvSpPr>
          <p:nvPr>
            <p:ph idx="1"/>
          </p:nvPr>
        </p:nvSpPr>
        <p:spPr>
          <a:xfrm>
            <a:off x="270528" y="683699"/>
            <a:ext cx="7771504" cy="1610042"/>
          </a:xfrm>
        </p:spPr>
        <p:txBody>
          <a:bodyPr/>
          <a:lstStyle/>
          <a:p>
            <a:r>
              <a:rPr lang="en-US" sz="2200" dirty="0">
                <a:solidFill>
                  <a:schemeClr val="bg2"/>
                </a:solidFill>
                <a:latin typeface="Calibri Regular" charset="0"/>
                <a:cs typeface="Calibri Regular" charset="0"/>
              </a:rPr>
              <a:t>Conclusion</a:t>
            </a:r>
          </a:p>
          <a:p>
            <a:pPr lvl="1"/>
            <a:r>
              <a:rPr lang="en-US" sz="2000" dirty="0">
                <a:solidFill>
                  <a:schemeClr val="bg2"/>
                </a:solidFill>
                <a:latin typeface="Calibri Regular" charset="0"/>
                <a:cs typeface="Calibri Regular" charset="0"/>
              </a:rPr>
              <a:t>Proposed a set of new primitives for DPU offload</a:t>
            </a:r>
          </a:p>
          <a:p>
            <a:pPr lvl="1"/>
            <a:r>
              <a:rPr lang="en-US" sz="2000" dirty="0">
                <a:latin typeface="Calibri Regular" charset="0"/>
                <a:cs typeface="Calibri Regular" charset="0"/>
              </a:rPr>
              <a:t>Designed and implemented the proposed primitives</a:t>
            </a:r>
          </a:p>
          <a:p>
            <a:pPr lvl="1"/>
            <a:r>
              <a:rPr lang="en-US" sz="2000" dirty="0">
                <a:latin typeface="Calibri Regular" charset="0"/>
                <a:cs typeface="Calibri Regular" charset="0"/>
              </a:rPr>
              <a:t>Optimized the implementation with additional caching</a:t>
            </a:r>
          </a:p>
          <a:p>
            <a:pPr lvl="1"/>
            <a:r>
              <a:rPr lang="en-US" sz="2000" dirty="0">
                <a:latin typeface="Calibri Regular" charset="0"/>
                <a:cs typeface="Calibri Regular" charset="0"/>
              </a:rPr>
              <a:t>Showed Application-level improvements</a:t>
            </a:r>
            <a:endParaRPr lang="en-US" sz="2200" dirty="0">
              <a:latin typeface="Calibri Regular" charset="0"/>
              <a:cs typeface="Calibri Regular" charset="0"/>
            </a:endParaRPr>
          </a:p>
          <a:p>
            <a:pPr marL="0" indent="0">
              <a:buNone/>
            </a:pPr>
            <a:endParaRPr lang="en-US" sz="2200" dirty="0">
              <a:latin typeface="Calibri Regular" charset="0"/>
              <a:cs typeface="Calibri Regular" charset="0"/>
            </a:endParaRPr>
          </a:p>
        </p:txBody>
      </p:sp>
      <p:sp>
        <p:nvSpPr>
          <p:cNvPr id="6" name="Title 1">
            <a:extLst>
              <a:ext uri="{FF2B5EF4-FFF2-40B4-BE49-F238E27FC236}">
                <a16:creationId xmlns:a16="http://schemas.microsoft.com/office/drawing/2014/main" id="{2EAA7957-CC6F-4045-B737-F0330420B4BF}"/>
              </a:ext>
            </a:extLst>
          </p:cNvPr>
          <p:cNvSpPr txBox="1">
            <a:spLocks/>
          </p:cNvSpPr>
          <p:nvPr/>
        </p:nvSpPr>
        <p:spPr>
          <a:xfrm>
            <a:off x="523702" y="81084"/>
            <a:ext cx="8096595" cy="579576"/>
          </a:xfrm>
          <a:prstGeom prst="rect">
            <a:avLst/>
          </a:prstGeom>
        </p:spPr>
        <p:txBody>
          <a:bodyPr/>
          <a:lstStyle>
            <a:lvl1pPr algn="l" rtl="0" eaLnBrk="0" fontAlgn="base" hangingPunct="0">
              <a:spcBef>
                <a:spcPct val="0"/>
              </a:spcBef>
              <a:spcAft>
                <a:spcPct val="0"/>
              </a:spcAft>
              <a:defRPr kumimoji="1" sz="2600" b="1">
                <a:solidFill>
                  <a:schemeClr val="tx2"/>
                </a:solidFill>
                <a:latin typeface="+mj-lt"/>
                <a:ea typeface="+mj-ea"/>
                <a:cs typeface="Calibri" pitchFamily="34" charset="0"/>
              </a:defRPr>
            </a:lvl1pPr>
            <a:lvl2pPr algn="ctr" rtl="0" eaLnBrk="0" fontAlgn="base" hangingPunct="0">
              <a:spcBef>
                <a:spcPct val="0"/>
              </a:spcBef>
              <a:spcAft>
                <a:spcPct val="0"/>
              </a:spcAft>
              <a:defRPr kumimoji="1" sz="3200" b="1">
                <a:solidFill>
                  <a:schemeClr val="tx2"/>
                </a:solidFill>
                <a:latin typeface="Comic Sans MS" pitchFamily="66" charset="0"/>
              </a:defRPr>
            </a:lvl2pPr>
            <a:lvl3pPr algn="ctr" rtl="0" eaLnBrk="0" fontAlgn="base" hangingPunct="0">
              <a:spcBef>
                <a:spcPct val="0"/>
              </a:spcBef>
              <a:spcAft>
                <a:spcPct val="0"/>
              </a:spcAft>
              <a:defRPr kumimoji="1" sz="3200" b="1">
                <a:solidFill>
                  <a:schemeClr val="tx2"/>
                </a:solidFill>
                <a:latin typeface="Comic Sans MS" pitchFamily="66" charset="0"/>
              </a:defRPr>
            </a:lvl3pPr>
            <a:lvl4pPr algn="ctr" rtl="0" eaLnBrk="0" fontAlgn="base" hangingPunct="0">
              <a:spcBef>
                <a:spcPct val="0"/>
              </a:spcBef>
              <a:spcAft>
                <a:spcPct val="0"/>
              </a:spcAft>
              <a:defRPr kumimoji="1" sz="3200" b="1">
                <a:solidFill>
                  <a:schemeClr val="tx2"/>
                </a:solidFill>
                <a:latin typeface="Comic Sans MS" pitchFamily="66" charset="0"/>
              </a:defRPr>
            </a:lvl4pPr>
            <a:lvl5pPr algn="ctr" rtl="0" eaLnBrk="0" fontAlgn="base" hangingPunct="0">
              <a:spcBef>
                <a:spcPct val="0"/>
              </a:spcBef>
              <a:spcAft>
                <a:spcPct val="0"/>
              </a:spcAft>
              <a:defRPr kumimoji="1" sz="3200" b="1">
                <a:solidFill>
                  <a:schemeClr val="tx2"/>
                </a:solidFill>
                <a:latin typeface="Comic Sans MS" pitchFamily="66" charset="0"/>
              </a:defRPr>
            </a:lvl5pPr>
            <a:lvl6pPr marL="457200" algn="ctr" rtl="0" eaLnBrk="0" fontAlgn="base" hangingPunct="0">
              <a:spcBef>
                <a:spcPct val="0"/>
              </a:spcBef>
              <a:spcAft>
                <a:spcPct val="0"/>
              </a:spcAft>
              <a:defRPr kumimoji="1" sz="3200" b="1">
                <a:solidFill>
                  <a:schemeClr val="tx2"/>
                </a:solidFill>
                <a:latin typeface="Comic Sans MS" pitchFamily="66" charset="0"/>
              </a:defRPr>
            </a:lvl6pPr>
            <a:lvl7pPr marL="914400" algn="ctr" rtl="0" eaLnBrk="0" fontAlgn="base" hangingPunct="0">
              <a:spcBef>
                <a:spcPct val="0"/>
              </a:spcBef>
              <a:spcAft>
                <a:spcPct val="0"/>
              </a:spcAft>
              <a:defRPr kumimoji="1" sz="3200" b="1">
                <a:solidFill>
                  <a:schemeClr val="tx2"/>
                </a:solidFill>
                <a:latin typeface="Comic Sans MS" pitchFamily="66" charset="0"/>
              </a:defRPr>
            </a:lvl7pPr>
            <a:lvl8pPr marL="1371600" algn="ctr" rtl="0" eaLnBrk="0" fontAlgn="base" hangingPunct="0">
              <a:spcBef>
                <a:spcPct val="0"/>
              </a:spcBef>
              <a:spcAft>
                <a:spcPct val="0"/>
              </a:spcAft>
              <a:defRPr kumimoji="1" sz="3200" b="1">
                <a:solidFill>
                  <a:schemeClr val="tx2"/>
                </a:solidFill>
                <a:latin typeface="Comic Sans MS" pitchFamily="66" charset="0"/>
              </a:defRPr>
            </a:lvl8pPr>
            <a:lvl9pPr marL="1828800" algn="ctr" rtl="0" eaLnBrk="0" fontAlgn="base" hangingPunct="0">
              <a:spcBef>
                <a:spcPct val="0"/>
              </a:spcBef>
              <a:spcAft>
                <a:spcPct val="0"/>
              </a:spcAft>
              <a:defRPr kumimoji="1" sz="3200" b="1">
                <a:solidFill>
                  <a:schemeClr val="tx2"/>
                </a:solidFill>
                <a:latin typeface="Comic Sans MS" pitchFamily="66" charset="0"/>
              </a:defRPr>
            </a:lvl9pPr>
          </a:lstStyle>
          <a:p>
            <a:r>
              <a:rPr lang="en-US" kern="0" dirty="0"/>
              <a:t>Conclusion &amp; Future Research Directions</a:t>
            </a:r>
          </a:p>
        </p:txBody>
      </p:sp>
      <p:sp>
        <p:nvSpPr>
          <p:cNvPr id="7" name="Content Placeholder 3">
            <a:extLst>
              <a:ext uri="{FF2B5EF4-FFF2-40B4-BE49-F238E27FC236}">
                <a16:creationId xmlns:a16="http://schemas.microsoft.com/office/drawing/2014/main" id="{D46E2344-647B-B34B-8F9F-EF2868F6D194}"/>
              </a:ext>
            </a:extLst>
          </p:cNvPr>
          <p:cNvSpPr txBox="1">
            <a:spLocks/>
          </p:cNvSpPr>
          <p:nvPr/>
        </p:nvSpPr>
        <p:spPr bwMode="auto">
          <a:xfrm>
            <a:off x="270528" y="2850467"/>
            <a:ext cx="7771504" cy="161004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lnSpc>
                <a:spcPct val="120000"/>
              </a:lnSpc>
              <a:spcBef>
                <a:spcPct val="20000"/>
              </a:spcBef>
              <a:spcAft>
                <a:spcPct val="0"/>
              </a:spcAft>
              <a:buChar char="•"/>
              <a:defRPr kumimoji="1" lang="en-US" sz="1800">
                <a:solidFill>
                  <a:schemeClr val="tx1"/>
                </a:solidFill>
                <a:latin typeface="+mj-lt"/>
                <a:ea typeface="+mn-ea"/>
                <a:cs typeface="Calibri" pitchFamily="34" charset="0"/>
              </a:defRPr>
            </a:lvl1pPr>
            <a:lvl2pPr marL="742950" indent="-285750" algn="l" rtl="0" eaLnBrk="0" fontAlgn="base" hangingPunct="0">
              <a:lnSpc>
                <a:spcPct val="120000"/>
              </a:lnSpc>
              <a:spcBef>
                <a:spcPct val="20000"/>
              </a:spcBef>
              <a:spcAft>
                <a:spcPct val="0"/>
              </a:spcAft>
              <a:buChar char="–"/>
              <a:defRPr kumimoji="1" sz="1600">
                <a:solidFill>
                  <a:schemeClr val="tx1"/>
                </a:solidFill>
                <a:latin typeface="+mj-lt"/>
                <a:cs typeface="Calibri" pitchFamily="34" charset="0"/>
              </a:defRPr>
            </a:lvl2pPr>
            <a:lvl3pPr marL="1143000" indent="-228600" algn="l" rtl="0" eaLnBrk="0" fontAlgn="base" hangingPunct="0">
              <a:lnSpc>
                <a:spcPct val="120000"/>
              </a:lnSpc>
              <a:spcBef>
                <a:spcPct val="20000"/>
              </a:spcBef>
              <a:spcAft>
                <a:spcPct val="0"/>
              </a:spcAft>
              <a:buChar char="•"/>
              <a:defRPr kumimoji="1" sz="1400">
                <a:solidFill>
                  <a:schemeClr val="tx1"/>
                </a:solidFill>
                <a:latin typeface="+mj-lt"/>
                <a:cs typeface="Calibri" pitchFamily="34" charset="0"/>
              </a:defRPr>
            </a:lvl3pPr>
            <a:lvl4pPr marL="1600200" indent="-228600" algn="l" rtl="0" eaLnBrk="0" fontAlgn="base" hangingPunct="0">
              <a:lnSpc>
                <a:spcPct val="120000"/>
              </a:lnSpc>
              <a:spcBef>
                <a:spcPct val="20000"/>
              </a:spcBef>
              <a:spcAft>
                <a:spcPct val="0"/>
              </a:spcAft>
              <a:buChar char="–"/>
              <a:defRPr kumimoji="1" sz="1400">
                <a:solidFill>
                  <a:schemeClr val="tx1"/>
                </a:solidFill>
                <a:latin typeface="+mj-lt"/>
                <a:cs typeface="Calibri" pitchFamily="34" charset="0"/>
              </a:defRPr>
            </a:lvl4pPr>
            <a:lvl5pPr marL="2057400" indent="-228600" algn="l" rtl="0" eaLnBrk="0" fontAlgn="base" hangingPunct="0">
              <a:lnSpc>
                <a:spcPct val="120000"/>
              </a:lnSpc>
              <a:spcBef>
                <a:spcPct val="20000"/>
              </a:spcBef>
              <a:spcAft>
                <a:spcPct val="0"/>
              </a:spcAft>
              <a:buChar char="•"/>
              <a:defRPr kumimoji="1" sz="1400">
                <a:solidFill>
                  <a:schemeClr val="tx1"/>
                </a:solidFill>
                <a:latin typeface="+mj-lt"/>
                <a:cs typeface="Calibri" pitchFamily="34" charset="0"/>
              </a:defRPr>
            </a:lvl5pPr>
            <a:lvl6pPr marL="2514600" indent="-228600" algn="l" rtl="0" eaLnBrk="0" fontAlgn="base" hangingPunct="0">
              <a:spcBef>
                <a:spcPct val="20000"/>
              </a:spcBef>
              <a:spcAft>
                <a:spcPct val="0"/>
              </a:spcAft>
              <a:buChar char="•"/>
              <a:defRPr kumimoji="1" sz="1600">
                <a:solidFill>
                  <a:schemeClr val="tx1"/>
                </a:solidFill>
                <a:latin typeface="+mn-lt"/>
              </a:defRPr>
            </a:lvl6pPr>
            <a:lvl7pPr marL="2971800" indent="-228600" algn="l" rtl="0" eaLnBrk="0" fontAlgn="base" hangingPunct="0">
              <a:spcBef>
                <a:spcPct val="20000"/>
              </a:spcBef>
              <a:spcAft>
                <a:spcPct val="0"/>
              </a:spcAft>
              <a:buChar char="•"/>
              <a:defRPr kumimoji="1" sz="1600">
                <a:solidFill>
                  <a:schemeClr val="tx1"/>
                </a:solidFill>
                <a:latin typeface="+mn-lt"/>
              </a:defRPr>
            </a:lvl7pPr>
            <a:lvl8pPr marL="3429000" indent="-228600" algn="l" rtl="0" eaLnBrk="0" fontAlgn="base" hangingPunct="0">
              <a:spcBef>
                <a:spcPct val="20000"/>
              </a:spcBef>
              <a:spcAft>
                <a:spcPct val="0"/>
              </a:spcAft>
              <a:buChar char="•"/>
              <a:defRPr kumimoji="1" sz="1600">
                <a:solidFill>
                  <a:schemeClr val="tx1"/>
                </a:solidFill>
                <a:latin typeface="+mn-lt"/>
              </a:defRPr>
            </a:lvl8pPr>
            <a:lvl9pPr marL="3886200" indent="-228600" algn="l" rtl="0" eaLnBrk="0" fontAlgn="base" hangingPunct="0">
              <a:spcBef>
                <a:spcPct val="20000"/>
              </a:spcBef>
              <a:spcAft>
                <a:spcPct val="0"/>
              </a:spcAft>
              <a:buChar char="•"/>
              <a:defRPr kumimoji="1" sz="1600">
                <a:solidFill>
                  <a:schemeClr val="tx1"/>
                </a:solidFill>
                <a:latin typeface="+mn-lt"/>
              </a:defRPr>
            </a:lvl9pPr>
          </a:lstStyle>
          <a:p>
            <a:r>
              <a:rPr lang="en-US" sz="2200" b="0" dirty="0">
                <a:solidFill>
                  <a:schemeClr val="bg2"/>
                </a:solidFill>
                <a:latin typeface="Calibri Regular" charset="0"/>
                <a:cs typeface="Calibri Regular" charset="0"/>
              </a:rPr>
              <a:t>Future</a:t>
            </a:r>
            <a:r>
              <a:rPr lang="en-US" sz="2200" dirty="0">
                <a:solidFill>
                  <a:schemeClr val="bg2"/>
                </a:solidFill>
                <a:latin typeface="Calibri Regular" charset="0"/>
                <a:cs typeface="Calibri Regular" charset="0"/>
              </a:rPr>
              <a:t> </a:t>
            </a:r>
            <a:r>
              <a:rPr lang="en-US" sz="2200" b="0" dirty="0">
                <a:solidFill>
                  <a:schemeClr val="bg2"/>
                </a:solidFill>
                <a:latin typeface="Calibri Regular" charset="0"/>
                <a:cs typeface="Calibri Regular" charset="0"/>
              </a:rPr>
              <a:t>Work</a:t>
            </a:r>
            <a:endParaRPr lang="en-US" sz="2200" b="0" kern="0" dirty="0">
              <a:solidFill>
                <a:schemeClr val="bg2"/>
              </a:solidFill>
              <a:latin typeface="Calibri Regular" charset="0"/>
              <a:cs typeface="Calibri Regular" charset="0"/>
            </a:endParaRPr>
          </a:p>
          <a:p>
            <a:pPr lvl="1"/>
            <a:r>
              <a:rPr lang="en-US" sz="2000" b="0" kern="0" dirty="0">
                <a:solidFill>
                  <a:schemeClr val="bg2"/>
                </a:solidFill>
                <a:latin typeface="Calibri Regular" charset="0"/>
                <a:cs typeface="Calibri Regular" charset="0"/>
              </a:rPr>
              <a:t>Accelerate additional applications such as Octopus</a:t>
            </a:r>
          </a:p>
          <a:p>
            <a:pPr lvl="1"/>
            <a:r>
              <a:rPr lang="en-US" sz="2000" b="0" kern="0" dirty="0">
                <a:latin typeface="Calibri Regular" charset="0"/>
                <a:cs typeface="Calibri Regular" charset="0"/>
              </a:rPr>
              <a:t>Offload </a:t>
            </a:r>
            <a:r>
              <a:rPr lang="en-US" sz="2000" b="0" kern="0" dirty="0" err="1">
                <a:latin typeface="Calibri Regular" charset="0"/>
                <a:cs typeface="Calibri Regular" charset="0"/>
              </a:rPr>
              <a:t>OpenSHMEM</a:t>
            </a:r>
            <a:r>
              <a:rPr lang="en-US" sz="2000" b="0" kern="0" dirty="0">
                <a:latin typeface="Calibri Regular" charset="0"/>
                <a:cs typeface="Calibri Regular" charset="0"/>
              </a:rPr>
              <a:t> based applications</a:t>
            </a:r>
          </a:p>
        </p:txBody>
      </p:sp>
    </p:spTree>
    <p:extLst>
      <p:ext uri="{BB962C8B-B14F-4D97-AF65-F5344CB8AC3E}">
        <p14:creationId xmlns:p14="http://schemas.microsoft.com/office/powerpoint/2010/main" val="423451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539409F-37A3-3A44-916D-19745DCCABC9}"/>
              </a:ext>
            </a:extLst>
          </p:cNvPr>
          <p:cNvSpPr>
            <a:spLocks noGrp="1"/>
          </p:cNvSpPr>
          <p:nvPr>
            <p:ph type="title"/>
          </p:nvPr>
        </p:nvSpPr>
        <p:spPr>
          <a:xfrm>
            <a:off x="0" y="179024"/>
            <a:ext cx="9144000" cy="579576"/>
          </a:xfrm>
        </p:spPr>
        <p:txBody>
          <a:bodyPr/>
          <a:lstStyle/>
          <a:p>
            <a:pPr algn="ctr"/>
            <a:r>
              <a:rPr lang="en-US" dirty="0"/>
              <a:t>THANK YOU!</a:t>
            </a:r>
          </a:p>
        </p:txBody>
      </p:sp>
      <p:grpSp>
        <p:nvGrpSpPr>
          <p:cNvPr id="4" name="Group 4">
            <a:extLst>
              <a:ext uri="{FF2B5EF4-FFF2-40B4-BE49-F238E27FC236}">
                <a16:creationId xmlns:a16="http://schemas.microsoft.com/office/drawing/2014/main" id="{4731A1F2-FCC3-834E-9180-448BDAF626B9}"/>
              </a:ext>
            </a:extLst>
          </p:cNvPr>
          <p:cNvGrpSpPr>
            <a:grpSpLocks/>
          </p:cNvGrpSpPr>
          <p:nvPr/>
        </p:nvGrpSpPr>
        <p:grpSpPr bwMode="auto">
          <a:xfrm>
            <a:off x="3957281" y="964852"/>
            <a:ext cx="1229438" cy="1203988"/>
            <a:chOff x="1584" y="1008"/>
            <a:chExt cx="624" cy="576"/>
          </a:xfrm>
        </p:grpSpPr>
        <p:sp>
          <p:nvSpPr>
            <p:cNvPr id="5" name="Oval 5">
              <a:extLst>
                <a:ext uri="{FF2B5EF4-FFF2-40B4-BE49-F238E27FC236}">
                  <a16:creationId xmlns:a16="http://schemas.microsoft.com/office/drawing/2014/main" id="{51D6ABDA-B185-EC4E-ADB5-0DF3AF5110B1}"/>
                </a:ext>
              </a:extLst>
            </p:cNvPr>
            <p:cNvSpPr>
              <a:spLocks noChangeArrowheads="1"/>
            </p:cNvSpPr>
            <p:nvPr/>
          </p:nvSpPr>
          <p:spPr bwMode="auto">
            <a:xfrm>
              <a:off x="1657" y="1051"/>
              <a:ext cx="479" cy="424"/>
            </a:xfrm>
            <a:prstGeom prst="ellipse">
              <a:avLst/>
            </a:prstGeom>
            <a:gradFill rotWithShape="1">
              <a:gsLst>
                <a:gs pos="0">
                  <a:schemeClr val="accent1"/>
                </a:gs>
                <a:gs pos="100000">
                  <a:srgbClr val="440000"/>
                </a:gs>
              </a:gsLst>
              <a:path path="rect">
                <a:fillToRect r="100000" b="100000"/>
              </a:path>
            </a:gradFill>
            <a:ln w="9525" algn="ctr">
              <a:solidFill>
                <a:srgbClr val="FF3399"/>
              </a:solidFill>
              <a:round/>
              <a:headEnd/>
              <a:tailEnd/>
            </a:ln>
            <a:effectLst/>
          </p:spPr>
          <p:txBody>
            <a:bodyPr wrap="none" anchor="ctr"/>
            <a:lstStyle/>
            <a:p>
              <a:pPr algn="ctr"/>
              <a:endParaRPr lang="en-US" sz="1800" dirty="0"/>
            </a:p>
          </p:txBody>
        </p:sp>
        <p:grpSp>
          <p:nvGrpSpPr>
            <p:cNvPr id="6" name="Group 6">
              <a:extLst>
                <a:ext uri="{FF2B5EF4-FFF2-40B4-BE49-F238E27FC236}">
                  <a16:creationId xmlns:a16="http://schemas.microsoft.com/office/drawing/2014/main" id="{D7166646-1DF1-B943-AE23-EA33223357F6}"/>
                </a:ext>
              </a:extLst>
            </p:cNvPr>
            <p:cNvGrpSpPr>
              <a:grpSpLocks/>
            </p:cNvGrpSpPr>
            <p:nvPr/>
          </p:nvGrpSpPr>
          <p:grpSpPr bwMode="auto">
            <a:xfrm>
              <a:off x="1731" y="1122"/>
              <a:ext cx="111" cy="71"/>
              <a:chOff x="1440" y="1200"/>
              <a:chExt cx="864" cy="720"/>
            </a:xfrm>
          </p:grpSpPr>
          <p:sp>
            <p:nvSpPr>
              <p:cNvPr id="102" name="Rectangle 7">
                <a:extLst>
                  <a:ext uri="{FF2B5EF4-FFF2-40B4-BE49-F238E27FC236}">
                    <a16:creationId xmlns:a16="http://schemas.microsoft.com/office/drawing/2014/main" id="{9E27CA27-1C4B-D24B-B290-329059491201}"/>
                  </a:ext>
                </a:extLst>
              </p:cNvPr>
              <p:cNvSpPr>
                <a:spLocks noChangeArrowheads="1"/>
              </p:cNvSpPr>
              <p:nvPr/>
            </p:nvSpPr>
            <p:spPr bwMode="auto">
              <a:xfrm>
                <a:off x="1632" y="1296"/>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103" name="Rectangle 8">
                <a:extLst>
                  <a:ext uri="{FF2B5EF4-FFF2-40B4-BE49-F238E27FC236}">
                    <a16:creationId xmlns:a16="http://schemas.microsoft.com/office/drawing/2014/main" id="{CD13DF3C-2936-584A-84DD-BB86AFC4D17D}"/>
                  </a:ext>
                </a:extLst>
              </p:cNvPr>
              <p:cNvSpPr>
                <a:spLocks noChangeArrowheads="1"/>
              </p:cNvSpPr>
              <p:nvPr/>
            </p:nvSpPr>
            <p:spPr bwMode="auto">
              <a:xfrm>
                <a:off x="1968" y="1296"/>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104" name="Rectangle 9">
                <a:extLst>
                  <a:ext uri="{FF2B5EF4-FFF2-40B4-BE49-F238E27FC236}">
                    <a16:creationId xmlns:a16="http://schemas.microsoft.com/office/drawing/2014/main" id="{ED4C2478-5804-164D-957E-F7D96931EDAE}"/>
                  </a:ext>
                </a:extLst>
              </p:cNvPr>
              <p:cNvSpPr>
                <a:spLocks noChangeArrowheads="1"/>
              </p:cNvSpPr>
              <p:nvPr/>
            </p:nvSpPr>
            <p:spPr bwMode="auto">
              <a:xfrm>
                <a:off x="1632" y="1632"/>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105" name="Rectangle 10">
                <a:extLst>
                  <a:ext uri="{FF2B5EF4-FFF2-40B4-BE49-F238E27FC236}">
                    <a16:creationId xmlns:a16="http://schemas.microsoft.com/office/drawing/2014/main" id="{81D98AF4-7C4F-3749-97B6-92F3B1FF3588}"/>
                  </a:ext>
                </a:extLst>
              </p:cNvPr>
              <p:cNvSpPr>
                <a:spLocks noChangeArrowheads="1"/>
              </p:cNvSpPr>
              <p:nvPr/>
            </p:nvSpPr>
            <p:spPr bwMode="auto">
              <a:xfrm>
                <a:off x="1968" y="1632"/>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106" name="Oval 11">
                <a:extLst>
                  <a:ext uri="{FF2B5EF4-FFF2-40B4-BE49-F238E27FC236}">
                    <a16:creationId xmlns:a16="http://schemas.microsoft.com/office/drawing/2014/main" id="{6D52846A-4235-9941-B914-FA6CC3411E32}"/>
                  </a:ext>
                </a:extLst>
              </p:cNvPr>
              <p:cNvSpPr>
                <a:spLocks noChangeArrowheads="1"/>
              </p:cNvSpPr>
              <p:nvPr/>
            </p:nvSpPr>
            <p:spPr bwMode="auto">
              <a:xfrm>
                <a:off x="1440" y="1200"/>
                <a:ext cx="864" cy="720"/>
              </a:xfrm>
              <a:prstGeom prst="ellipse">
                <a:avLst/>
              </a:prstGeom>
              <a:noFill/>
              <a:ln w="9525" algn="ctr">
                <a:solidFill>
                  <a:srgbClr val="FF3399"/>
                </a:solidFill>
                <a:round/>
                <a:headEnd/>
                <a:tailEnd/>
              </a:ln>
              <a:effectLst/>
            </p:spPr>
            <p:txBody>
              <a:bodyPr wrap="none" anchor="ctr"/>
              <a:lstStyle/>
              <a:p>
                <a:pPr algn="ctr"/>
                <a:endParaRPr lang="en-US" sz="1800" dirty="0"/>
              </a:p>
            </p:txBody>
          </p:sp>
          <p:sp>
            <p:nvSpPr>
              <p:cNvPr id="107" name="Line 12">
                <a:extLst>
                  <a:ext uri="{FF2B5EF4-FFF2-40B4-BE49-F238E27FC236}">
                    <a16:creationId xmlns:a16="http://schemas.microsoft.com/office/drawing/2014/main" id="{A466CF8E-CC1A-174E-A5F1-FDC1E4988687}"/>
                  </a:ext>
                </a:extLst>
              </p:cNvPr>
              <p:cNvSpPr>
                <a:spLocks noChangeShapeType="1"/>
              </p:cNvSpPr>
              <p:nvPr/>
            </p:nvSpPr>
            <p:spPr bwMode="auto">
              <a:xfrm>
                <a:off x="1728" y="1488"/>
                <a:ext cx="336" cy="144"/>
              </a:xfrm>
              <a:prstGeom prst="line">
                <a:avLst/>
              </a:prstGeom>
              <a:noFill/>
              <a:ln w="9525">
                <a:solidFill>
                  <a:srgbClr val="FF3399"/>
                </a:solidFill>
                <a:round/>
                <a:headEnd/>
                <a:tailEnd/>
              </a:ln>
              <a:effectLst/>
            </p:spPr>
            <p:txBody>
              <a:bodyPr/>
              <a:lstStyle/>
              <a:p>
                <a:pPr algn="ctr"/>
                <a:endParaRPr lang="en-US" sz="1800" dirty="0"/>
              </a:p>
            </p:txBody>
          </p:sp>
          <p:sp>
            <p:nvSpPr>
              <p:cNvPr id="108" name="Line 13">
                <a:extLst>
                  <a:ext uri="{FF2B5EF4-FFF2-40B4-BE49-F238E27FC236}">
                    <a16:creationId xmlns:a16="http://schemas.microsoft.com/office/drawing/2014/main" id="{EACC7B26-88D2-434A-80E5-09D5CA3FA0E6}"/>
                  </a:ext>
                </a:extLst>
              </p:cNvPr>
              <p:cNvSpPr>
                <a:spLocks noChangeShapeType="1"/>
              </p:cNvSpPr>
              <p:nvPr/>
            </p:nvSpPr>
            <p:spPr bwMode="auto">
              <a:xfrm flipV="1">
                <a:off x="1728" y="1488"/>
                <a:ext cx="336" cy="144"/>
              </a:xfrm>
              <a:prstGeom prst="line">
                <a:avLst/>
              </a:prstGeom>
              <a:noFill/>
              <a:ln w="9525">
                <a:solidFill>
                  <a:srgbClr val="FF3399"/>
                </a:solidFill>
                <a:round/>
                <a:headEnd/>
                <a:tailEnd/>
              </a:ln>
              <a:effectLst/>
            </p:spPr>
            <p:txBody>
              <a:bodyPr/>
              <a:lstStyle/>
              <a:p>
                <a:pPr algn="ctr"/>
                <a:endParaRPr lang="en-US" sz="1800" dirty="0"/>
              </a:p>
            </p:txBody>
          </p:sp>
          <p:sp>
            <p:nvSpPr>
              <p:cNvPr id="109" name="Line 14">
                <a:extLst>
                  <a:ext uri="{FF2B5EF4-FFF2-40B4-BE49-F238E27FC236}">
                    <a16:creationId xmlns:a16="http://schemas.microsoft.com/office/drawing/2014/main" id="{E3F936BA-34FD-084E-996E-1D6B5EE6AF95}"/>
                  </a:ext>
                </a:extLst>
              </p:cNvPr>
              <p:cNvSpPr>
                <a:spLocks noChangeShapeType="1"/>
              </p:cNvSpPr>
              <p:nvPr/>
            </p:nvSpPr>
            <p:spPr bwMode="auto">
              <a:xfrm flipV="1">
                <a:off x="1728" y="1488"/>
                <a:ext cx="0" cy="144"/>
              </a:xfrm>
              <a:prstGeom prst="line">
                <a:avLst/>
              </a:prstGeom>
              <a:noFill/>
              <a:ln w="9525">
                <a:solidFill>
                  <a:srgbClr val="FF3399"/>
                </a:solidFill>
                <a:round/>
                <a:headEnd/>
                <a:tailEnd/>
              </a:ln>
              <a:effectLst/>
            </p:spPr>
            <p:txBody>
              <a:bodyPr/>
              <a:lstStyle/>
              <a:p>
                <a:pPr algn="ctr"/>
                <a:endParaRPr lang="en-US" sz="1800" dirty="0"/>
              </a:p>
            </p:txBody>
          </p:sp>
          <p:sp>
            <p:nvSpPr>
              <p:cNvPr id="110" name="Line 15">
                <a:extLst>
                  <a:ext uri="{FF2B5EF4-FFF2-40B4-BE49-F238E27FC236}">
                    <a16:creationId xmlns:a16="http://schemas.microsoft.com/office/drawing/2014/main" id="{94496AD5-4E50-C24F-B395-6568E7B83D57}"/>
                  </a:ext>
                </a:extLst>
              </p:cNvPr>
              <p:cNvSpPr>
                <a:spLocks noChangeShapeType="1"/>
              </p:cNvSpPr>
              <p:nvPr/>
            </p:nvSpPr>
            <p:spPr bwMode="auto">
              <a:xfrm>
                <a:off x="2064" y="1488"/>
                <a:ext cx="0" cy="144"/>
              </a:xfrm>
              <a:prstGeom prst="line">
                <a:avLst/>
              </a:prstGeom>
              <a:noFill/>
              <a:ln w="9525">
                <a:solidFill>
                  <a:srgbClr val="FF3399"/>
                </a:solidFill>
                <a:round/>
                <a:headEnd/>
                <a:tailEnd/>
              </a:ln>
              <a:effectLst/>
            </p:spPr>
            <p:txBody>
              <a:bodyPr/>
              <a:lstStyle/>
              <a:p>
                <a:pPr algn="ctr"/>
                <a:endParaRPr lang="en-US" sz="1800" dirty="0"/>
              </a:p>
            </p:txBody>
          </p:sp>
          <p:sp>
            <p:nvSpPr>
              <p:cNvPr id="111" name="Line 16">
                <a:extLst>
                  <a:ext uri="{FF2B5EF4-FFF2-40B4-BE49-F238E27FC236}">
                    <a16:creationId xmlns:a16="http://schemas.microsoft.com/office/drawing/2014/main" id="{6F815B3E-DDD5-A64B-9F07-C0862BB07DC2}"/>
                  </a:ext>
                </a:extLst>
              </p:cNvPr>
              <p:cNvSpPr>
                <a:spLocks noChangeShapeType="1"/>
              </p:cNvSpPr>
              <p:nvPr/>
            </p:nvSpPr>
            <p:spPr bwMode="auto">
              <a:xfrm>
                <a:off x="1824" y="1392"/>
                <a:ext cx="144" cy="0"/>
              </a:xfrm>
              <a:prstGeom prst="line">
                <a:avLst/>
              </a:prstGeom>
              <a:noFill/>
              <a:ln w="9525">
                <a:solidFill>
                  <a:srgbClr val="FF3399"/>
                </a:solidFill>
                <a:round/>
                <a:headEnd/>
                <a:tailEnd/>
              </a:ln>
              <a:effectLst/>
            </p:spPr>
            <p:txBody>
              <a:bodyPr/>
              <a:lstStyle/>
              <a:p>
                <a:pPr algn="ctr"/>
                <a:endParaRPr lang="en-US" sz="1800" dirty="0"/>
              </a:p>
            </p:txBody>
          </p:sp>
          <p:sp>
            <p:nvSpPr>
              <p:cNvPr id="112" name="Line 17">
                <a:extLst>
                  <a:ext uri="{FF2B5EF4-FFF2-40B4-BE49-F238E27FC236}">
                    <a16:creationId xmlns:a16="http://schemas.microsoft.com/office/drawing/2014/main" id="{AA24756B-8F8B-E84A-B032-0C7ED2191ED5}"/>
                  </a:ext>
                </a:extLst>
              </p:cNvPr>
              <p:cNvSpPr>
                <a:spLocks noChangeShapeType="1"/>
              </p:cNvSpPr>
              <p:nvPr/>
            </p:nvSpPr>
            <p:spPr bwMode="auto">
              <a:xfrm>
                <a:off x="1824" y="1728"/>
                <a:ext cx="144" cy="0"/>
              </a:xfrm>
              <a:prstGeom prst="line">
                <a:avLst/>
              </a:prstGeom>
              <a:noFill/>
              <a:ln w="9525">
                <a:solidFill>
                  <a:srgbClr val="FF3399"/>
                </a:solidFill>
                <a:round/>
                <a:headEnd/>
                <a:tailEnd/>
              </a:ln>
              <a:effectLst/>
            </p:spPr>
            <p:txBody>
              <a:bodyPr/>
              <a:lstStyle/>
              <a:p>
                <a:pPr algn="ctr"/>
                <a:endParaRPr lang="en-US" sz="1800" dirty="0"/>
              </a:p>
            </p:txBody>
          </p:sp>
        </p:grpSp>
        <p:grpSp>
          <p:nvGrpSpPr>
            <p:cNvPr id="7" name="Group 18">
              <a:extLst>
                <a:ext uri="{FF2B5EF4-FFF2-40B4-BE49-F238E27FC236}">
                  <a16:creationId xmlns:a16="http://schemas.microsoft.com/office/drawing/2014/main" id="{7EE9B951-BC39-0B4C-AD81-5674EA8123FA}"/>
                </a:ext>
              </a:extLst>
            </p:cNvPr>
            <p:cNvGrpSpPr>
              <a:grpSpLocks/>
            </p:cNvGrpSpPr>
            <p:nvPr/>
          </p:nvGrpSpPr>
          <p:grpSpPr bwMode="auto">
            <a:xfrm>
              <a:off x="1977" y="1322"/>
              <a:ext cx="110" cy="71"/>
              <a:chOff x="1440" y="1200"/>
              <a:chExt cx="864" cy="720"/>
            </a:xfrm>
          </p:grpSpPr>
          <p:sp>
            <p:nvSpPr>
              <p:cNvPr id="91" name="Rectangle 19">
                <a:extLst>
                  <a:ext uri="{FF2B5EF4-FFF2-40B4-BE49-F238E27FC236}">
                    <a16:creationId xmlns:a16="http://schemas.microsoft.com/office/drawing/2014/main" id="{B95BD17D-AB24-BC4C-91AB-A7361DDDC5AA}"/>
                  </a:ext>
                </a:extLst>
              </p:cNvPr>
              <p:cNvSpPr>
                <a:spLocks noChangeArrowheads="1"/>
              </p:cNvSpPr>
              <p:nvPr/>
            </p:nvSpPr>
            <p:spPr bwMode="auto">
              <a:xfrm>
                <a:off x="1632" y="1296"/>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92" name="Rectangle 20">
                <a:extLst>
                  <a:ext uri="{FF2B5EF4-FFF2-40B4-BE49-F238E27FC236}">
                    <a16:creationId xmlns:a16="http://schemas.microsoft.com/office/drawing/2014/main" id="{7338BF90-9E82-1249-A51A-69E7C1A8EBA4}"/>
                  </a:ext>
                </a:extLst>
              </p:cNvPr>
              <p:cNvSpPr>
                <a:spLocks noChangeArrowheads="1"/>
              </p:cNvSpPr>
              <p:nvPr/>
            </p:nvSpPr>
            <p:spPr bwMode="auto">
              <a:xfrm>
                <a:off x="1968" y="1296"/>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93" name="Rectangle 21">
                <a:extLst>
                  <a:ext uri="{FF2B5EF4-FFF2-40B4-BE49-F238E27FC236}">
                    <a16:creationId xmlns:a16="http://schemas.microsoft.com/office/drawing/2014/main" id="{B36D9C06-2101-EB4A-8E23-1811561E061B}"/>
                  </a:ext>
                </a:extLst>
              </p:cNvPr>
              <p:cNvSpPr>
                <a:spLocks noChangeArrowheads="1"/>
              </p:cNvSpPr>
              <p:nvPr/>
            </p:nvSpPr>
            <p:spPr bwMode="auto">
              <a:xfrm>
                <a:off x="1632" y="1632"/>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94" name="Rectangle 22">
                <a:extLst>
                  <a:ext uri="{FF2B5EF4-FFF2-40B4-BE49-F238E27FC236}">
                    <a16:creationId xmlns:a16="http://schemas.microsoft.com/office/drawing/2014/main" id="{6D520F10-5878-BF48-B447-7749CA66DE78}"/>
                  </a:ext>
                </a:extLst>
              </p:cNvPr>
              <p:cNvSpPr>
                <a:spLocks noChangeArrowheads="1"/>
              </p:cNvSpPr>
              <p:nvPr/>
            </p:nvSpPr>
            <p:spPr bwMode="auto">
              <a:xfrm>
                <a:off x="1968" y="1632"/>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95" name="Oval 23">
                <a:extLst>
                  <a:ext uri="{FF2B5EF4-FFF2-40B4-BE49-F238E27FC236}">
                    <a16:creationId xmlns:a16="http://schemas.microsoft.com/office/drawing/2014/main" id="{067F3796-93A2-304F-9E69-D45A69ABC34E}"/>
                  </a:ext>
                </a:extLst>
              </p:cNvPr>
              <p:cNvSpPr>
                <a:spLocks noChangeArrowheads="1"/>
              </p:cNvSpPr>
              <p:nvPr/>
            </p:nvSpPr>
            <p:spPr bwMode="auto">
              <a:xfrm>
                <a:off x="1440" y="1200"/>
                <a:ext cx="864" cy="720"/>
              </a:xfrm>
              <a:prstGeom prst="ellipse">
                <a:avLst/>
              </a:prstGeom>
              <a:noFill/>
              <a:ln w="9525" algn="ctr">
                <a:solidFill>
                  <a:srgbClr val="FF3399"/>
                </a:solidFill>
                <a:round/>
                <a:headEnd/>
                <a:tailEnd/>
              </a:ln>
              <a:effectLst/>
            </p:spPr>
            <p:txBody>
              <a:bodyPr wrap="none" anchor="ctr"/>
              <a:lstStyle/>
              <a:p>
                <a:pPr algn="ctr"/>
                <a:endParaRPr lang="en-US" sz="1800" dirty="0"/>
              </a:p>
            </p:txBody>
          </p:sp>
          <p:sp>
            <p:nvSpPr>
              <p:cNvPr id="96" name="Line 24">
                <a:extLst>
                  <a:ext uri="{FF2B5EF4-FFF2-40B4-BE49-F238E27FC236}">
                    <a16:creationId xmlns:a16="http://schemas.microsoft.com/office/drawing/2014/main" id="{2B7BF76B-A959-1E47-A7BC-B61D6E230C45}"/>
                  </a:ext>
                </a:extLst>
              </p:cNvPr>
              <p:cNvSpPr>
                <a:spLocks noChangeShapeType="1"/>
              </p:cNvSpPr>
              <p:nvPr/>
            </p:nvSpPr>
            <p:spPr bwMode="auto">
              <a:xfrm>
                <a:off x="1728" y="1488"/>
                <a:ext cx="336" cy="144"/>
              </a:xfrm>
              <a:prstGeom prst="line">
                <a:avLst/>
              </a:prstGeom>
              <a:noFill/>
              <a:ln w="9525">
                <a:solidFill>
                  <a:srgbClr val="FF3399"/>
                </a:solidFill>
                <a:round/>
                <a:headEnd/>
                <a:tailEnd/>
              </a:ln>
              <a:effectLst/>
            </p:spPr>
            <p:txBody>
              <a:bodyPr/>
              <a:lstStyle/>
              <a:p>
                <a:pPr algn="ctr"/>
                <a:endParaRPr lang="en-US" sz="1800" dirty="0"/>
              </a:p>
            </p:txBody>
          </p:sp>
          <p:sp>
            <p:nvSpPr>
              <p:cNvPr id="97" name="Line 25">
                <a:extLst>
                  <a:ext uri="{FF2B5EF4-FFF2-40B4-BE49-F238E27FC236}">
                    <a16:creationId xmlns:a16="http://schemas.microsoft.com/office/drawing/2014/main" id="{477587F5-3813-4749-897C-ED605F94287B}"/>
                  </a:ext>
                </a:extLst>
              </p:cNvPr>
              <p:cNvSpPr>
                <a:spLocks noChangeShapeType="1"/>
              </p:cNvSpPr>
              <p:nvPr/>
            </p:nvSpPr>
            <p:spPr bwMode="auto">
              <a:xfrm flipV="1">
                <a:off x="1728" y="1488"/>
                <a:ext cx="336" cy="144"/>
              </a:xfrm>
              <a:prstGeom prst="line">
                <a:avLst/>
              </a:prstGeom>
              <a:noFill/>
              <a:ln w="9525">
                <a:solidFill>
                  <a:srgbClr val="FF3399"/>
                </a:solidFill>
                <a:round/>
                <a:headEnd/>
                <a:tailEnd/>
              </a:ln>
              <a:effectLst/>
            </p:spPr>
            <p:txBody>
              <a:bodyPr/>
              <a:lstStyle/>
              <a:p>
                <a:pPr algn="ctr"/>
                <a:endParaRPr lang="en-US" sz="1800" dirty="0"/>
              </a:p>
            </p:txBody>
          </p:sp>
          <p:sp>
            <p:nvSpPr>
              <p:cNvPr id="98" name="Line 26">
                <a:extLst>
                  <a:ext uri="{FF2B5EF4-FFF2-40B4-BE49-F238E27FC236}">
                    <a16:creationId xmlns:a16="http://schemas.microsoft.com/office/drawing/2014/main" id="{51CBCA11-FB44-B94D-91A6-4AA86EC212B9}"/>
                  </a:ext>
                </a:extLst>
              </p:cNvPr>
              <p:cNvSpPr>
                <a:spLocks noChangeShapeType="1"/>
              </p:cNvSpPr>
              <p:nvPr/>
            </p:nvSpPr>
            <p:spPr bwMode="auto">
              <a:xfrm flipV="1">
                <a:off x="1728" y="1488"/>
                <a:ext cx="0" cy="144"/>
              </a:xfrm>
              <a:prstGeom prst="line">
                <a:avLst/>
              </a:prstGeom>
              <a:noFill/>
              <a:ln w="9525">
                <a:solidFill>
                  <a:srgbClr val="FF3399"/>
                </a:solidFill>
                <a:round/>
                <a:headEnd/>
                <a:tailEnd/>
              </a:ln>
              <a:effectLst/>
            </p:spPr>
            <p:txBody>
              <a:bodyPr/>
              <a:lstStyle/>
              <a:p>
                <a:pPr algn="ctr"/>
                <a:endParaRPr lang="en-US" sz="1800" dirty="0"/>
              </a:p>
            </p:txBody>
          </p:sp>
          <p:sp>
            <p:nvSpPr>
              <p:cNvPr id="99" name="Line 27">
                <a:extLst>
                  <a:ext uri="{FF2B5EF4-FFF2-40B4-BE49-F238E27FC236}">
                    <a16:creationId xmlns:a16="http://schemas.microsoft.com/office/drawing/2014/main" id="{B51E7470-7F2E-1D45-9CFE-370F1B6E62D1}"/>
                  </a:ext>
                </a:extLst>
              </p:cNvPr>
              <p:cNvSpPr>
                <a:spLocks noChangeShapeType="1"/>
              </p:cNvSpPr>
              <p:nvPr/>
            </p:nvSpPr>
            <p:spPr bwMode="auto">
              <a:xfrm>
                <a:off x="2064" y="1488"/>
                <a:ext cx="0" cy="144"/>
              </a:xfrm>
              <a:prstGeom prst="line">
                <a:avLst/>
              </a:prstGeom>
              <a:noFill/>
              <a:ln w="9525">
                <a:solidFill>
                  <a:srgbClr val="FF3399"/>
                </a:solidFill>
                <a:round/>
                <a:headEnd/>
                <a:tailEnd/>
              </a:ln>
              <a:effectLst/>
            </p:spPr>
            <p:txBody>
              <a:bodyPr/>
              <a:lstStyle/>
              <a:p>
                <a:pPr algn="ctr"/>
                <a:endParaRPr lang="en-US" sz="1800" dirty="0"/>
              </a:p>
            </p:txBody>
          </p:sp>
          <p:sp>
            <p:nvSpPr>
              <p:cNvPr id="100" name="Line 28">
                <a:extLst>
                  <a:ext uri="{FF2B5EF4-FFF2-40B4-BE49-F238E27FC236}">
                    <a16:creationId xmlns:a16="http://schemas.microsoft.com/office/drawing/2014/main" id="{3393A7AE-DE56-CB46-AAC7-E06FC55FB923}"/>
                  </a:ext>
                </a:extLst>
              </p:cNvPr>
              <p:cNvSpPr>
                <a:spLocks noChangeShapeType="1"/>
              </p:cNvSpPr>
              <p:nvPr/>
            </p:nvSpPr>
            <p:spPr bwMode="auto">
              <a:xfrm>
                <a:off x="1824" y="1392"/>
                <a:ext cx="144" cy="0"/>
              </a:xfrm>
              <a:prstGeom prst="line">
                <a:avLst/>
              </a:prstGeom>
              <a:noFill/>
              <a:ln w="9525">
                <a:solidFill>
                  <a:srgbClr val="FF3399"/>
                </a:solidFill>
                <a:round/>
                <a:headEnd/>
                <a:tailEnd/>
              </a:ln>
              <a:effectLst/>
            </p:spPr>
            <p:txBody>
              <a:bodyPr/>
              <a:lstStyle/>
              <a:p>
                <a:pPr algn="ctr"/>
                <a:endParaRPr lang="en-US" sz="1800" dirty="0"/>
              </a:p>
            </p:txBody>
          </p:sp>
          <p:sp>
            <p:nvSpPr>
              <p:cNvPr id="101" name="Line 29">
                <a:extLst>
                  <a:ext uri="{FF2B5EF4-FFF2-40B4-BE49-F238E27FC236}">
                    <a16:creationId xmlns:a16="http://schemas.microsoft.com/office/drawing/2014/main" id="{EDEAE95B-0460-8A40-ABC3-102A95009471}"/>
                  </a:ext>
                </a:extLst>
              </p:cNvPr>
              <p:cNvSpPr>
                <a:spLocks noChangeShapeType="1"/>
              </p:cNvSpPr>
              <p:nvPr/>
            </p:nvSpPr>
            <p:spPr bwMode="auto">
              <a:xfrm>
                <a:off x="1824" y="1728"/>
                <a:ext cx="144" cy="0"/>
              </a:xfrm>
              <a:prstGeom prst="line">
                <a:avLst/>
              </a:prstGeom>
              <a:noFill/>
              <a:ln w="9525">
                <a:solidFill>
                  <a:srgbClr val="FF3399"/>
                </a:solidFill>
                <a:round/>
                <a:headEnd/>
                <a:tailEnd/>
              </a:ln>
              <a:effectLst/>
            </p:spPr>
            <p:txBody>
              <a:bodyPr/>
              <a:lstStyle/>
              <a:p>
                <a:pPr algn="ctr"/>
                <a:endParaRPr lang="en-US" sz="1800" dirty="0"/>
              </a:p>
            </p:txBody>
          </p:sp>
        </p:grpSp>
        <p:grpSp>
          <p:nvGrpSpPr>
            <p:cNvPr id="8" name="Group 30">
              <a:extLst>
                <a:ext uri="{FF2B5EF4-FFF2-40B4-BE49-F238E27FC236}">
                  <a16:creationId xmlns:a16="http://schemas.microsoft.com/office/drawing/2014/main" id="{048A083D-B4E5-394F-94F1-FDC6C8B27697}"/>
                </a:ext>
              </a:extLst>
            </p:cNvPr>
            <p:cNvGrpSpPr>
              <a:grpSpLocks/>
            </p:cNvGrpSpPr>
            <p:nvPr/>
          </p:nvGrpSpPr>
          <p:grpSpPr bwMode="auto">
            <a:xfrm>
              <a:off x="1854" y="1393"/>
              <a:ext cx="110" cy="71"/>
              <a:chOff x="1440" y="1200"/>
              <a:chExt cx="864" cy="720"/>
            </a:xfrm>
          </p:grpSpPr>
          <p:sp>
            <p:nvSpPr>
              <p:cNvPr id="80" name="Rectangle 31">
                <a:extLst>
                  <a:ext uri="{FF2B5EF4-FFF2-40B4-BE49-F238E27FC236}">
                    <a16:creationId xmlns:a16="http://schemas.microsoft.com/office/drawing/2014/main" id="{C26C8860-F0C1-FD4E-9150-CB982EF3D40E}"/>
                  </a:ext>
                </a:extLst>
              </p:cNvPr>
              <p:cNvSpPr>
                <a:spLocks noChangeArrowheads="1"/>
              </p:cNvSpPr>
              <p:nvPr/>
            </p:nvSpPr>
            <p:spPr bwMode="auto">
              <a:xfrm>
                <a:off x="1632" y="1296"/>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81" name="Rectangle 32">
                <a:extLst>
                  <a:ext uri="{FF2B5EF4-FFF2-40B4-BE49-F238E27FC236}">
                    <a16:creationId xmlns:a16="http://schemas.microsoft.com/office/drawing/2014/main" id="{630E9749-10A3-1C45-A510-F6326850E326}"/>
                  </a:ext>
                </a:extLst>
              </p:cNvPr>
              <p:cNvSpPr>
                <a:spLocks noChangeArrowheads="1"/>
              </p:cNvSpPr>
              <p:nvPr/>
            </p:nvSpPr>
            <p:spPr bwMode="auto">
              <a:xfrm>
                <a:off x="1968" y="1296"/>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82" name="Rectangle 33">
                <a:extLst>
                  <a:ext uri="{FF2B5EF4-FFF2-40B4-BE49-F238E27FC236}">
                    <a16:creationId xmlns:a16="http://schemas.microsoft.com/office/drawing/2014/main" id="{BF5C3CB5-89BA-214A-81CD-798E45259D08}"/>
                  </a:ext>
                </a:extLst>
              </p:cNvPr>
              <p:cNvSpPr>
                <a:spLocks noChangeArrowheads="1"/>
              </p:cNvSpPr>
              <p:nvPr/>
            </p:nvSpPr>
            <p:spPr bwMode="auto">
              <a:xfrm>
                <a:off x="1632" y="1632"/>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83" name="Rectangle 34">
                <a:extLst>
                  <a:ext uri="{FF2B5EF4-FFF2-40B4-BE49-F238E27FC236}">
                    <a16:creationId xmlns:a16="http://schemas.microsoft.com/office/drawing/2014/main" id="{C944CA96-C8F0-5A41-8021-352F7FDCDE28}"/>
                  </a:ext>
                </a:extLst>
              </p:cNvPr>
              <p:cNvSpPr>
                <a:spLocks noChangeArrowheads="1"/>
              </p:cNvSpPr>
              <p:nvPr/>
            </p:nvSpPr>
            <p:spPr bwMode="auto">
              <a:xfrm>
                <a:off x="1968" y="1632"/>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84" name="Oval 35">
                <a:extLst>
                  <a:ext uri="{FF2B5EF4-FFF2-40B4-BE49-F238E27FC236}">
                    <a16:creationId xmlns:a16="http://schemas.microsoft.com/office/drawing/2014/main" id="{F09F832E-CEF8-774B-BEBF-7AD85CED0F8A}"/>
                  </a:ext>
                </a:extLst>
              </p:cNvPr>
              <p:cNvSpPr>
                <a:spLocks noChangeArrowheads="1"/>
              </p:cNvSpPr>
              <p:nvPr/>
            </p:nvSpPr>
            <p:spPr bwMode="auto">
              <a:xfrm>
                <a:off x="1440" y="1200"/>
                <a:ext cx="864" cy="720"/>
              </a:xfrm>
              <a:prstGeom prst="ellipse">
                <a:avLst/>
              </a:prstGeom>
              <a:noFill/>
              <a:ln w="9525" algn="ctr">
                <a:solidFill>
                  <a:srgbClr val="FF3399"/>
                </a:solidFill>
                <a:round/>
                <a:headEnd/>
                <a:tailEnd/>
              </a:ln>
              <a:effectLst/>
            </p:spPr>
            <p:txBody>
              <a:bodyPr wrap="none" anchor="ctr"/>
              <a:lstStyle/>
              <a:p>
                <a:pPr algn="ctr"/>
                <a:endParaRPr lang="en-US" sz="1800" dirty="0"/>
              </a:p>
            </p:txBody>
          </p:sp>
          <p:sp>
            <p:nvSpPr>
              <p:cNvPr id="85" name="Line 36">
                <a:extLst>
                  <a:ext uri="{FF2B5EF4-FFF2-40B4-BE49-F238E27FC236}">
                    <a16:creationId xmlns:a16="http://schemas.microsoft.com/office/drawing/2014/main" id="{BB89FB59-0A1F-D642-B64E-F1C5DAB35D9D}"/>
                  </a:ext>
                </a:extLst>
              </p:cNvPr>
              <p:cNvSpPr>
                <a:spLocks noChangeShapeType="1"/>
              </p:cNvSpPr>
              <p:nvPr/>
            </p:nvSpPr>
            <p:spPr bwMode="auto">
              <a:xfrm>
                <a:off x="1728" y="1488"/>
                <a:ext cx="336" cy="144"/>
              </a:xfrm>
              <a:prstGeom prst="line">
                <a:avLst/>
              </a:prstGeom>
              <a:noFill/>
              <a:ln w="9525">
                <a:solidFill>
                  <a:srgbClr val="FF3399"/>
                </a:solidFill>
                <a:round/>
                <a:headEnd/>
                <a:tailEnd/>
              </a:ln>
              <a:effectLst/>
            </p:spPr>
            <p:txBody>
              <a:bodyPr/>
              <a:lstStyle/>
              <a:p>
                <a:pPr algn="ctr"/>
                <a:endParaRPr lang="en-US" sz="1800" dirty="0"/>
              </a:p>
            </p:txBody>
          </p:sp>
          <p:sp>
            <p:nvSpPr>
              <p:cNvPr id="86" name="Line 37">
                <a:extLst>
                  <a:ext uri="{FF2B5EF4-FFF2-40B4-BE49-F238E27FC236}">
                    <a16:creationId xmlns:a16="http://schemas.microsoft.com/office/drawing/2014/main" id="{6053413E-F8E7-B648-AABB-3FAE74BDBE92}"/>
                  </a:ext>
                </a:extLst>
              </p:cNvPr>
              <p:cNvSpPr>
                <a:spLocks noChangeShapeType="1"/>
              </p:cNvSpPr>
              <p:nvPr/>
            </p:nvSpPr>
            <p:spPr bwMode="auto">
              <a:xfrm flipV="1">
                <a:off x="1728" y="1488"/>
                <a:ext cx="336" cy="144"/>
              </a:xfrm>
              <a:prstGeom prst="line">
                <a:avLst/>
              </a:prstGeom>
              <a:noFill/>
              <a:ln w="9525">
                <a:solidFill>
                  <a:srgbClr val="FF3399"/>
                </a:solidFill>
                <a:round/>
                <a:headEnd/>
                <a:tailEnd/>
              </a:ln>
              <a:effectLst/>
            </p:spPr>
            <p:txBody>
              <a:bodyPr/>
              <a:lstStyle/>
              <a:p>
                <a:pPr algn="ctr"/>
                <a:endParaRPr lang="en-US" sz="1800" dirty="0"/>
              </a:p>
            </p:txBody>
          </p:sp>
          <p:sp>
            <p:nvSpPr>
              <p:cNvPr id="87" name="Line 38">
                <a:extLst>
                  <a:ext uri="{FF2B5EF4-FFF2-40B4-BE49-F238E27FC236}">
                    <a16:creationId xmlns:a16="http://schemas.microsoft.com/office/drawing/2014/main" id="{6FCE8CE1-24AA-BE4F-838E-AAD41F8CFE91}"/>
                  </a:ext>
                </a:extLst>
              </p:cNvPr>
              <p:cNvSpPr>
                <a:spLocks noChangeShapeType="1"/>
              </p:cNvSpPr>
              <p:nvPr/>
            </p:nvSpPr>
            <p:spPr bwMode="auto">
              <a:xfrm flipV="1">
                <a:off x="1728" y="1488"/>
                <a:ext cx="0" cy="144"/>
              </a:xfrm>
              <a:prstGeom prst="line">
                <a:avLst/>
              </a:prstGeom>
              <a:noFill/>
              <a:ln w="9525">
                <a:solidFill>
                  <a:srgbClr val="FF3399"/>
                </a:solidFill>
                <a:round/>
                <a:headEnd/>
                <a:tailEnd/>
              </a:ln>
              <a:effectLst/>
            </p:spPr>
            <p:txBody>
              <a:bodyPr/>
              <a:lstStyle/>
              <a:p>
                <a:pPr algn="ctr"/>
                <a:endParaRPr lang="en-US" sz="1800" dirty="0"/>
              </a:p>
            </p:txBody>
          </p:sp>
          <p:sp>
            <p:nvSpPr>
              <p:cNvPr id="88" name="Line 39">
                <a:extLst>
                  <a:ext uri="{FF2B5EF4-FFF2-40B4-BE49-F238E27FC236}">
                    <a16:creationId xmlns:a16="http://schemas.microsoft.com/office/drawing/2014/main" id="{810996D9-9233-0048-B3DC-D2761F76AEAF}"/>
                  </a:ext>
                </a:extLst>
              </p:cNvPr>
              <p:cNvSpPr>
                <a:spLocks noChangeShapeType="1"/>
              </p:cNvSpPr>
              <p:nvPr/>
            </p:nvSpPr>
            <p:spPr bwMode="auto">
              <a:xfrm>
                <a:off x="2064" y="1488"/>
                <a:ext cx="0" cy="144"/>
              </a:xfrm>
              <a:prstGeom prst="line">
                <a:avLst/>
              </a:prstGeom>
              <a:noFill/>
              <a:ln w="9525">
                <a:solidFill>
                  <a:srgbClr val="FF3399"/>
                </a:solidFill>
                <a:round/>
                <a:headEnd/>
                <a:tailEnd/>
              </a:ln>
              <a:effectLst/>
            </p:spPr>
            <p:txBody>
              <a:bodyPr/>
              <a:lstStyle/>
              <a:p>
                <a:pPr algn="ctr"/>
                <a:endParaRPr lang="en-US" sz="1800" dirty="0"/>
              </a:p>
            </p:txBody>
          </p:sp>
          <p:sp>
            <p:nvSpPr>
              <p:cNvPr id="89" name="Line 40">
                <a:extLst>
                  <a:ext uri="{FF2B5EF4-FFF2-40B4-BE49-F238E27FC236}">
                    <a16:creationId xmlns:a16="http://schemas.microsoft.com/office/drawing/2014/main" id="{E96013EC-6D88-4F42-923F-F12EE65BCD19}"/>
                  </a:ext>
                </a:extLst>
              </p:cNvPr>
              <p:cNvSpPr>
                <a:spLocks noChangeShapeType="1"/>
              </p:cNvSpPr>
              <p:nvPr/>
            </p:nvSpPr>
            <p:spPr bwMode="auto">
              <a:xfrm>
                <a:off x="1824" y="1392"/>
                <a:ext cx="144" cy="0"/>
              </a:xfrm>
              <a:prstGeom prst="line">
                <a:avLst/>
              </a:prstGeom>
              <a:noFill/>
              <a:ln w="9525">
                <a:solidFill>
                  <a:srgbClr val="FF3399"/>
                </a:solidFill>
                <a:round/>
                <a:headEnd/>
                <a:tailEnd/>
              </a:ln>
              <a:effectLst/>
            </p:spPr>
            <p:txBody>
              <a:bodyPr/>
              <a:lstStyle/>
              <a:p>
                <a:pPr algn="ctr"/>
                <a:endParaRPr lang="en-US" sz="1800" dirty="0"/>
              </a:p>
            </p:txBody>
          </p:sp>
          <p:sp>
            <p:nvSpPr>
              <p:cNvPr id="90" name="Line 41">
                <a:extLst>
                  <a:ext uri="{FF2B5EF4-FFF2-40B4-BE49-F238E27FC236}">
                    <a16:creationId xmlns:a16="http://schemas.microsoft.com/office/drawing/2014/main" id="{5864E956-588E-4041-B92C-18A066B8CF6E}"/>
                  </a:ext>
                </a:extLst>
              </p:cNvPr>
              <p:cNvSpPr>
                <a:spLocks noChangeShapeType="1"/>
              </p:cNvSpPr>
              <p:nvPr/>
            </p:nvSpPr>
            <p:spPr bwMode="auto">
              <a:xfrm>
                <a:off x="1824" y="1728"/>
                <a:ext cx="144" cy="0"/>
              </a:xfrm>
              <a:prstGeom prst="line">
                <a:avLst/>
              </a:prstGeom>
              <a:noFill/>
              <a:ln w="9525">
                <a:solidFill>
                  <a:srgbClr val="FF3399"/>
                </a:solidFill>
                <a:round/>
                <a:headEnd/>
                <a:tailEnd/>
              </a:ln>
              <a:effectLst/>
            </p:spPr>
            <p:txBody>
              <a:bodyPr/>
              <a:lstStyle/>
              <a:p>
                <a:pPr algn="ctr"/>
                <a:endParaRPr lang="en-US" sz="1800" dirty="0"/>
              </a:p>
            </p:txBody>
          </p:sp>
        </p:grpSp>
        <p:grpSp>
          <p:nvGrpSpPr>
            <p:cNvPr id="9" name="Group 42">
              <a:extLst>
                <a:ext uri="{FF2B5EF4-FFF2-40B4-BE49-F238E27FC236}">
                  <a16:creationId xmlns:a16="http://schemas.microsoft.com/office/drawing/2014/main" id="{B6C45236-CF43-2D46-8745-F4D34BA72E63}"/>
                </a:ext>
              </a:extLst>
            </p:cNvPr>
            <p:cNvGrpSpPr>
              <a:grpSpLocks/>
            </p:cNvGrpSpPr>
            <p:nvPr/>
          </p:nvGrpSpPr>
          <p:grpSpPr bwMode="auto">
            <a:xfrm>
              <a:off x="1964" y="1134"/>
              <a:ext cx="111" cy="71"/>
              <a:chOff x="1440" y="1200"/>
              <a:chExt cx="864" cy="720"/>
            </a:xfrm>
          </p:grpSpPr>
          <p:sp>
            <p:nvSpPr>
              <p:cNvPr id="69" name="Rectangle 43">
                <a:extLst>
                  <a:ext uri="{FF2B5EF4-FFF2-40B4-BE49-F238E27FC236}">
                    <a16:creationId xmlns:a16="http://schemas.microsoft.com/office/drawing/2014/main" id="{CA0BD7A1-4A69-3B4D-BECA-62FE837EAC7D}"/>
                  </a:ext>
                </a:extLst>
              </p:cNvPr>
              <p:cNvSpPr>
                <a:spLocks noChangeArrowheads="1"/>
              </p:cNvSpPr>
              <p:nvPr/>
            </p:nvSpPr>
            <p:spPr bwMode="auto">
              <a:xfrm>
                <a:off x="1632" y="1296"/>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70" name="Rectangle 44">
                <a:extLst>
                  <a:ext uri="{FF2B5EF4-FFF2-40B4-BE49-F238E27FC236}">
                    <a16:creationId xmlns:a16="http://schemas.microsoft.com/office/drawing/2014/main" id="{AD13CC38-2E48-1F46-A123-97AFE851F61F}"/>
                  </a:ext>
                </a:extLst>
              </p:cNvPr>
              <p:cNvSpPr>
                <a:spLocks noChangeArrowheads="1"/>
              </p:cNvSpPr>
              <p:nvPr/>
            </p:nvSpPr>
            <p:spPr bwMode="auto">
              <a:xfrm>
                <a:off x="1968" y="1296"/>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71" name="Rectangle 45">
                <a:extLst>
                  <a:ext uri="{FF2B5EF4-FFF2-40B4-BE49-F238E27FC236}">
                    <a16:creationId xmlns:a16="http://schemas.microsoft.com/office/drawing/2014/main" id="{206A98EB-1DEA-F040-9A4F-5112F0EE2106}"/>
                  </a:ext>
                </a:extLst>
              </p:cNvPr>
              <p:cNvSpPr>
                <a:spLocks noChangeArrowheads="1"/>
              </p:cNvSpPr>
              <p:nvPr/>
            </p:nvSpPr>
            <p:spPr bwMode="auto">
              <a:xfrm>
                <a:off x="1632" y="1632"/>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72" name="Rectangle 46">
                <a:extLst>
                  <a:ext uri="{FF2B5EF4-FFF2-40B4-BE49-F238E27FC236}">
                    <a16:creationId xmlns:a16="http://schemas.microsoft.com/office/drawing/2014/main" id="{39F85EDE-B465-C64C-AADF-FE611BFC02DD}"/>
                  </a:ext>
                </a:extLst>
              </p:cNvPr>
              <p:cNvSpPr>
                <a:spLocks noChangeArrowheads="1"/>
              </p:cNvSpPr>
              <p:nvPr/>
            </p:nvSpPr>
            <p:spPr bwMode="auto">
              <a:xfrm>
                <a:off x="1968" y="1632"/>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73" name="Oval 47">
                <a:extLst>
                  <a:ext uri="{FF2B5EF4-FFF2-40B4-BE49-F238E27FC236}">
                    <a16:creationId xmlns:a16="http://schemas.microsoft.com/office/drawing/2014/main" id="{7C9B5024-8D05-B041-99A6-9F954AF7AE8C}"/>
                  </a:ext>
                </a:extLst>
              </p:cNvPr>
              <p:cNvSpPr>
                <a:spLocks noChangeArrowheads="1"/>
              </p:cNvSpPr>
              <p:nvPr/>
            </p:nvSpPr>
            <p:spPr bwMode="auto">
              <a:xfrm>
                <a:off x="1440" y="1200"/>
                <a:ext cx="864" cy="720"/>
              </a:xfrm>
              <a:prstGeom prst="ellipse">
                <a:avLst/>
              </a:prstGeom>
              <a:noFill/>
              <a:ln w="9525" algn="ctr">
                <a:solidFill>
                  <a:srgbClr val="FF3399"/>
                </a:solidFill>
                <a:round/>
                <a:headEnd/>
                <a:tailEnd/>
              </a:ln>
              <a:effectLst/>
            </p:spPr>
            <p:txBody>
              <a:bodyPr wrap="none" anchor="ctr"/>
              <a:lstStyle/>
              <a:p>
                <a:pPr algn="ctr"/>
                <a:endParaRPr lang="en-US" sz="1800" dirty="0"/>
              </a:p>
            </p:txBody>
          </p:sp>
          <p:sp>
            <p:nvSpPr>
              <p:cNvPr id="74" name="Line 48">
                <a:extLst>
                  <a:ext uri="{FF2B5EF4-FFF2-40B4-BE49-F238E27FC236}">
                    <a16:creationId xmlns:a16="http://schemas.microsoft.com/office/drawing/2014/main" id="{A6E8BFFF-BF99-F44A-9C50-36CF7B728E3B}"/>
                  </a:ext>
                </a:extLst>
              </p:cNvPr>
              <p:cNvSpPr>
                <a:spLocks noChangeShapeType="1"/>
              </p:cNvSpPr>
              <p:nvPr/>
            </p:nvSpPr>
            <p:spPr bwMode="auto">
              <a:xfrm>
                <a:off x="1728" y="1488"/>
                <a:ext cx="336" cy="144"/>
              </a:xfrm>
              <a:prstGeom prst="line">
                <a:avLst/>
              </a:prstGeom>
              <a:noFill/>
              <a:ln w="9525">
                <a:solidFill>
                  <a:srgbClr val="FF3399"/>
                </a:solidFill>
                <a:round/>
                <a:headEnd/>
                <a:tailEnd/>
              </a:ln>
              <a:effectLst/>
            </p:spPr>
            <p:txBody>
              <a:bodyPr/>
              <a:lstStyle/>
              <a:p>
                <a:pPr algn="ctr"/>
                <a:endParaRPr lang="en-US" sz="1800" dirty="0"/>
              </a:p>
            </p:txBody>
          </p:sp>
          <p:sp>
            <p:nvSpPr>
              <p:cNvPr id="75" name="Line 49">
                <a:extLst>
                  <a:ext uri="{FF2B5EF4-FFF2-40B4-BE49-F238E27FC236}">
                    <a16:creationId xmlns:a16="http://schemas.microsoft.com/office/drawing/2014/main" id="{5885081D-D411-5E40-8172-5FCC348F058E}"/>
                  </a:ext>
                </a:extLst>
              </p:cNvPr>
              <p:cNvSpPr>
                <a:spLocks noChangeShapeType="1"/>
              </p:cNvSpPr>
              <p:nvPr/>
            </p:nvSpPr>
            <p:spPr bwMode="auto">
              <a:xfrm flipV="1">
                <a:off x="1728" y="1488"/>
                <a:ext cx="336" cy="144"/>
              </a:xfrm>
              <a:prstGeom prst="line">
                <a:avLst/>
              </a:prstGeom>
              <a:noFill/>
              <a:ln w="9525">
                <a:solidFill>
                  <a:srgbClr val="FF3399"/>
                </a:solidFill>
                <a:round/>
                <a:headEnd/>
                <a:tailEnd/>
              </a:ln>
              <a:effectLst/>
            </p:spPr>
            <p:txBody>
              <a:bodyPr/>
              <a:lstStyle/>
              <a:p>
                <a:pPr algn="ctr"/>
                <a:endParaRPr lang="en-US" sz="1800" dirty="0"/>
              </a:p>
            </p:txBody>
          </p:sp>
          <p:sp>
            <p:nvSpPr>
              <p:cNvPr id="76" name="Line 50">
                <a:extLst>
                  <a:ext uri="{FF2B5EF4-FFF2-40B4-BE49-F238E27FC236}">
                    <a16:creationId xmlns:a16="http://schemas.microsoft.com/office/drawing/2014/main" id="{E0B914B1-A904-EA4A-83E4-3A7172D1ECE2}"/>
                  </a:ext>
                </a:extLst>
              </p:cNvPr>
              <p:cNvSpPr>
                <a:spLocks noChangeShapeType="1"/>
              </p:cNvSpPr>
              <p:nvPr/>
            </p:nvSpPr>
            <p:spPr bwMode="auto">
              <a:xfrm flipV="1">
                <a:off x="1728" y="1488"/>
                <a:ext cx="0" cy="144"/>
              </a:xfrm>
              <a:prstGeom prst="line">
                <a:avLst/>
              </a:prstGeom>
              <a:noFill/>
              <a:ln w="9525">
                <a:solidFill>
                  <a:srgbClr val="FF3399"/>
                </a:solidFill>
                <a:round/>
                <a:headEnd/>
                <a:tailEnd/>
              </a:ln>
              <a:effectLst/>
            </p:spPr>
            <p:txBody>
              <a:bodyPr/>
              <a:lstStyle/>
              <a:p>
                <a:pPr algn="ctr"/>
                <a:endParaRPr lang="en-US" sz="1800" dirty="0"/>
              </a:p>
            </p:txBody>
          </p:sp>
          <p:sp>
            <p:nvSpPr>
              <p:cNvPr id="77" name="Line 51">
                <a:extLst>
                  <a:ext uri="{FF2B5EF4-FFF2-40B4-BE49-F238E27FC236}">
                    <a16:creationId xmlns:a16="http://schemas.microsoft.com/office/drawing/2014/main" id="{045FADEA-3F6A-444B-9F84-0187DF90C2F8}"/>
                  </a:ext>
                </a:extLst>
              </p:cNvPr>
              <p:cNvSpPr>
                <a:spLocks noChangeShapeType="1"/>
              </p:cNvSpPr>
              <p:nvPr/>
            </p:nvSpPr>
            <p:spPr bwMode="auto">
              <a:xfrm>
                <a:off x="2064" y="1488"/>
                <a:ext cx="0" cy="144"/>
              </a:xfrm>
              <a:prstGeom prst="line">
                <a:avLst/>
              </a:prstGeom>
              <a:noFill/>
              <a:ln w="9525">
                <a:solidFill>
                  <a:srgbClr val="FF3399"/>
                </a:solidFill>
                <a:round/>
                <a:headEnd/>
                <a:tailEnd/>
              </a:ln>
              <a:effectLst/>
            </p:spPr>
            <p:txBody>
              <a:bodyPr/>
              <a:lstStyle/>
              <a:p>
                <a:pPr algn="ctr"/>
                <a:endParaRPr lang="en-US" sz="1800" dirty="0"/>
              </a:p>
            </p:txBody>
          </p:sp>
          <p:sp>
            <p:nvSpPr>
              <p:cNvPr id="78" name="Line 52">
                <a:extLst>
                  <a:ext uri="{FF2B5EF4-FFF2-40B4-BE49-F238E27FC236}">
                    <a16:creationId xmlns:a16="http://schemas.microsoft.com/office/drawing/2014/main" id="{701B337B-E8FB-3545-B5CE-76D354EEDB40}"/>
                  </a:ext>
                </a:extLst>
              </p:cNvPr>
              <p:cNvSpPr>
                <a:spLocks noChangeShapeType="1"/>
              </p:cNvSpPr>
              <p:nvPr/>
            </p:nvSpPr>
            <p:spPr bwMode="auto">
              <a:xfrm>
                <a:off x="1824" y="1392"/>
                <a:ext cx="144" cy="0"/>
              </a:xfrm>
              <a:prstGeom prst="line">
                <a:avLst/>
              </a:prstGeom>
              <a:noFill/>
              <a:ln w="9525">
                <a:solidFill>
                  <a:srgbClr val="FF3399"/>
                </a:solidFill>
                <a:round/>
                <a:headEnd/>
                <a:tailEnd/>
              </a:ln>
              <a:effectLst/>
            </p:spPr>
            <p:txBody>
              <a:bodyPr/>
              <a:lstStyle/>
              <a:p>
                <a:pPr algn="ctr"/>
                <a:endParaRPr lang="en-US" sz="1800" dirty="0"/>
              </a:p>
            </p:txBody>
          </p:sp>
          <p:sp>
            <p:nvSpPr>
              <p:cNvPr id="79" name="Line 53">
                <a:extLst>
                  <a:ext uri="{FF2B5EF4-FFF2-40B4-BE49-F238E27FC236}">
                    <a16:creationId xmlns:a16="http://schemas.microsoft.com/office/drawing/2014/main" id="{AF799641-7B1B-DB45-A5BB-E5F3F18D7D97}"/>
                  </a:ext>
                </a:extLst>
              </p:cNvPr>
              <p:cNvSpPr>
                <a:spLocks noChangeShapeType="1"/>
              </p:cNvSpPr>
              <p:nvPr/>
            </p:nvSpPr>
            <p:spPr bwMode="auto">
              <a:xfrm>
                <a:off x="1824" y="1728"/>
                <a:ext cx="144" cy="0"/>
              </a:xfrm>
              <a:prstGeom prst="line">
                <a:avLst/>
              </a:prstGeom>
              <a:noFill/>
              <a:ln w="9525">
                <a:solidFill>
                  <a:srgbClr val="FF3399"/>
                </a:solidFill>
                <a:round/>
                <a:headEnd/>
                <a:tailEnd/>
              </a:ln>
              <a:effectLst/>
            </p:spPr>
            <p:txBody>
              <a:bodyPr/>
              <a:lstStyle/>
              <a:p>
                <a:pPr algn="ctr"/>
                <a:endParaRPr lang="en-US" sz="1800" dirty="0"/>
              </a:p>
            </p:txBody>
          </p:sp>
        </p:grpSp>
        <p:grpSp>
          <p:nvGrpSpPr>
            <p:cNvPr id="10" name="Group 54">
              <a:extLst>
                <a:ext uri="{FF2B5EF4-FFF2-40B4-BE49-F238E27FC236}">
                  <a16:creationId xmlns:a16="http://schemas.microsoft.com/office/drawing/2014/main" id="{30549242-2ACF-6C40-81BA-9F8DF0F20D94}"/>
                </a:ext>
              </a:extLst>
            </p:cNvPr>
            <p:cNvGrpSpPr>
              <a:grpSpLocks/>
            </p:cNvGrpSpPr>
            <p:nvPr/>
          </p:nvGrpSpPr>
          <p:grpSpPr bwMode="auto">
            <a:xfrm>
              <a:off x="1719" y="1334"/>
              <a:ext cx="110" cy="71"/>
              <a:chOff x="1440" y="1200"/>
              <a:chExt cx="864" cy="720"/>
            </a:xfrm>
          </p:grpSpPr>
          <p:sp>
            <p:nvSpPr>
              <p:cNvPr id="58" name="Rectangle 55">
                <a:extLst>
                  <a:ext uri="{FF2B5EF4-FFF2-40B4-BE49-F238E27FC236}">
                    <a16:creationId xmlns:a16="http://schemas.microsoft.com/office/drawing/2014/main" id="{C8091730-5508-AB43-B007-B5AB448DA206}"/>
                  </a:ext>
                </a:extLst>
              </p:cNvPr>
              <p:cNvSpPr>
                <a:spLocks noChangeArrowheads="1"/>
              </p:cNvSpPr>
              <p:nvPr/>
            </p:nvSpPr>
            <p:spPr bwMode="auto">
              <a:xfrm>
                <a:off x="1632" y="1296"/>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59" name="Rectangle 56">
                <a:extLst>
                  <a:ext uri="{FF2B5EF4-FFF2-40B4-BE49-F238E27FC236}">
                    <a16:creationId xmlns:a16="http://schemas.microsoft.com/office/drawing/2014/main" id="{24A9DDD5-D948-2E48-8B40-C8000B02936F}"/>
                  </a:ext>
                </a:extLst>
              </p:cNvPr>
              <p:cNvSpPr>
                <a:spLocks noChangeArrowheads="1"/>
              </p:cNvSpPr>
              <p:nvPr/>
            </p:nvSpPr>
            <p:spPr bwMode="auto">
              <a:xfrm>
                <a:off x="1968" y="1296"/>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60" name="Rectangle 57">
                <a:extLst>
                  <a:ext uri="{FF2B5EF4-FFF2-40B4-BE49-F238E27FC236}">
                    <a16:creationId xmlns:a16="http://schemas.microsoft.com/office/drawing/2014/main" id="{4860C1D4-F45C-F041-8D65-803384A296E4}"/>
                  </a:ext>
                </a:extLst>
              </p:cNvPr>
              <p:cNvSpPr>
                <a:spLocks noChangeArrowheads="1"/>
              </p:cNvSpPr>
              <p:nvPr/>
            </p:nvSpPr>
            <p:spPr bwMode="auto">
              <a:xfrm>
                <a:off x="1632" y="1632"/>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61" name="Rectangle 58">
                <a:extLst>
                  <a:ext uri="{FF2B5EF4-FFF2-40B4-BE49-F238E27FC236}">
                    <a16:creationId xmlns:a16="http://schemas.microsoft.com/office/drawing/2014/main" id="{2851B4C1-8955-C448-9DA0-2E650A33FBB9}"/>
                  </a:ext>
                </a:extLst>
              </p:cNvPr>
              <p:cNvSpPr>
                <a:spLocks noChangeArrowheads="1"/>
              </p:cNvSpPr>
              <p:nvPr/>
            </p:nvSpPr>
            <p:spPr bwMode="auto">
              <a:xfrm>
                <a:off x="1968" y="1632"/>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62" name="Oval 59">
                <a:extLst>
                  <a:ext uri="{FF2B5EF4-FFF2-40B4-BE49-F238E27FC236}">
                    <a16:creationId xmlns:a16="http://schemas.microsoft.com/office/drawing/2014/main" id="{2A21F15A-B4DF-2E4C-B76C-04E1C992051C}"/>
                  </a:ext>
                </a:extLst>
              </p:cNvPr>
              <p:cNvSpPr>
                <a:spLocks noChangeArrowheads="1"/>
              </p:cNvSpPr>
              <p:nvPr/>
            </p:nvSpPr>
            <p:spPr bwMode="auto">
              <a:xfrm>
                <a:off x="1440" y="1200"/>
                <a:ext cx="864" cy="720"/>
              </a:xfrm>
              <a:prstGeom prst="ellipse">
                <a:avLst/>
              </a:prstGeom>
              <a:noFill/>
              <a:ln w="9525" algn="ctr">
                <a:solidFill>
                  <a:srgbClr val="FF3399"/>
                </a:solidFill>
                <a:round/>
                <a:headEnd/>
                <a:tailEnd/>
              </a:ln>
              <a:effectLst/>
            </p:spPr>
            <p:txBody>
              <a:bodyPr wrap="none" anchor="ctr"/>
              <a:lstStyle/>
              <a:p>
                <a:pPr algn="ctr"/>
                <a:endParaRPr lang="en-US" sz="1800" dirty="0"/>
              </a:p>
            </p:txBody>
          </p:sp>
          <p:sp>
            <p:nvSpPr>
              <p:cNvPr id="63" name="Line 60">
                <a:extLst>
                  <a:ext uri="{FF2B5EF4-FFF2-40B4-BE49-F238E27FC236}">
                    <a16:creationId xmlns:a16="http://schemas.microsoft.com/office/drawing/2014/main" id="{AC18ABD5-C554-8B45-A3CE-A5FF9650AD5E}"/>
                  </a:ext>
                </a:extLst>
              </p:cNvPr>
              <p:cNvSpPr>
                <a:spLocks noChangeShapeType="1"/>
              </p:cNvSpPr>
              <p:nvPr/>
            </p:nvSpPr>
            <p:spPr bwMode="auto">
              <a:xfrm>
                <a:off x="1728" y="1488"/>
                <a:ext cx="336" cy="144"/>
              </a:xfrm>
              <a:prstGeom prst="line">
                <a:avLst/>
              </a:prstGeom>
              <a:noFill/>
              <a:ln w="9525">
                <a:solidFill>
                  <a:srgbClr val="FF3399"/>
                </a:solidFill>
                <a:round/>
                <a:headEnd/>
                <a:tailEnd/>
              </a:ln>
              <a:effectLst/>
            </p:spPr>
            <p:txBody>
              <a:bodyPr/>
              <a:lstStyle/>
              <a:p>
                <a:pPr algn="ctr"/>
                <a:endParaRPr lang="en-US" sz="1800" dirty="0"/>
              </a:p>
            </p:txBody>
          </p:sp>
          <p:sp>
            <p:nvSpPr>
              <p:cNvPr id="64" name="Line 61">
                <a:extLst>
                  <a:ext uri="{FF2B5EF4-FFF2-40B4-BE49-F238E27FC236}">
                    <a16:creationId xmlns:a16="http://schemas.microsoft.com/office/drawing/2014/main" id="{D8942806-60D5-3D48-9EF8-C0791972EE8E}"/>
                  </a:ext>
                </a:extLst>
              </p:cNvPr>
              <p:cNvSpPr>
                <a:spLocks noChangeShapeType="1"/>
              </p:cNvSpPr>
              <p:nvPr/>
            </p:nvSpPr>
            <p:spPr bwMode="auto">
              <a:xfrm flipV="1">
                <a:off x="1728" y="1488"/>
                <a:ext cx="336" cy="144"/>
              </a:xfrm>
              <a:prstGeom prst="line">
                <a:avLst/>
              </a:prstGeom>
              <a:noFill/>
              <a:ln w="9525">
                <a:solidFill>
                  <a:srgbClr val="FF3399"/>
                </a:solidFill>
                <a:round/>
                <a:headEnd/>
                <a:tailEnd/>
              </a:ln>
              <a:effectLst/>
            </p:spPr>
            <p:txBody>
              <a:bodyPr/>
              <a:lstStyle/>
              <a:p>
                <a:pPr algn="ctr"/>
                <a:endParaRPr lang="en-US" sz="1800" dirty="0"/>
              </a:p>
            </p:txBody>
          </p:sp>
          <p:sp>
            <p:nvSpPr>
              <p:cNvPr id="65" name="Line 62">
                <a:extLst>
                  <a:ext uri="{FF2B5EF4-FFF2-40B4-BE49-F238E27FC236}">
                    <a16:creationId xmlns:a16="http://schemas.microsoft.com/office/drawing/2014/main" id="{180162E4-DA36-A243-B658-0C5BDE1FE2F1}"/>
                  </a:ext>
                </a:extLst>
              </p:cNvPr>
              <p:cNvSpPr>
                <a:spLocks noChangeShapeType="1"/>
              </p:cNvSpPr>
              <p:nvPr/>
            </p:nvSpPr>
            <p:spPr bwMode="auto">
              <a:xfrm flipV="1">
                <a:off x="1728" y="1488"/>
                <a:ext cx="0" cy="144"/>
              </a:xfrm>
              <a:prstGeom prst="line">
                <a:avLst/>
              </a:prstGeom>
              <a:noFill/>
              <a:ln w="9525">
                <a:solidFill>
                  <a:srgbClr val="FF3399"/>
                </a:solidFill>
                <a:round/>
                <a:headEnd/>
                <a:tailEnd/>
              </a:ln>
              <a:effectLst/>
            </p:spPr>
            <p:txBody>
              <a:bodyPr/>
              <a:lstStyle/>
              <a:p>
                <a:pPr algn="ctr"/>
                <a:endParaRPr lang="en-US" sz="1800" dirty="0"/>
              </a:p>
            </p:txBody>
          </p:sp>
          <p:sp>
            <p:nvSpPr>
              <p:cNvPr id="66" name="Line 63">
                <a:extLst>
                  <a:ext uri="{FF2B5EF4-FFF2-40B4-BE49-F238E27FC236}">
                    <a16:creationId xmlns:a16="http://schemas.microsoft.com/office/drawing/2014/main" id="{E4AC98C4-DA95-0145-A8D2-8B47E1BD069F}"/>
                  </a:ext>
                </a:extLst>
              </p:cNvPr>
              <p:cNvSpPr>
                <a:spLocks noChangeShapeType="1"/>
              </p:cNvSpPr>
              <p:nvPr/>
            </p:nvSpPr>
            <p:spPr bwMode="auto">
              <a:xfrm>
                <a:off x="2064" y="1488"/>
                <a:ext cx="0" cy="144"/>
              </a:xfrm>
              <a:prstGeom prst="line">
                <a:avLst/>
              </a:prstGeom>
              <a:noFill/>
              <a:ln w="9525">
                <a:solidFill>
                  <a:srgbClr val="FF3399"/>
                </a:solidFill>
                <a:round/>
                <a:headEnd/>
                <a:tailEnd/>
              </a:ln>
              <a:effectLst/>
            </p:spPr>
            <p:txBody>
              <a:bodyPr/>
              <a:lstStyle/>
              <a:p>
                <a:pPr algn="ctr"/>
                <a:endParaRPr lang="en-US" sz="1800" dirty="0"/>
              </a:p>
            </p:txBody>
          </p:sp>
          <p:sp>
            <p:nvSpPr>
              <p:cNvPr id="67" name="Line 64">
                <a:extLst>
                  <a:ext uri="{FF2B5EF4-FFF2-40B4-BE49-F238E27FC236}">
                    <a16:creationId xmlns:a16="http://schemas.microsoft.com/office/drawing/2014/main" id="{F4CBDEFC-CCCD-5040-96E0-67573692CA1E}"/>
                  </a:ext>
                </a:extLst>
              </p:cNvPr>
              <p:cNvSpPr>
                <a:spLocks noChangeShapeType="1"/>
              </p:cNvSpPr>
              <p:nvPr/>
            </p:nvSpPr>
            <p:spPr bwMode="auto">
              <a:xfrm>
                <a:off x="1824" y="1392"/>
                <a:ext cx="144" cy="0"/>
              </a:xfrm>
              <a:prstGeom prst="line">
                <a:avLst/>
              </a:prstGeom>
              <a:noFill/>
              <a:ln w="9525">
                <a:solidFill>
                  <a:srgbClr val="FF3399"/>
                </a:solidFill>
                <a:round/>
                <a:headEnd/>
                <a:tailEnd/>
              </a:ln>
              <a:effectLst/>
            </p:spPr>
            <p:txBody>
              <a:bodyPr/>
              <a:lstStyle/>
              <a:p>
                <a:pPr algn="ctr"/>
                <a:endParaRPr lang="en-US" sz="1800" dirty="0"/>
              </a:p>
            </p:txBody>
          </p:sp>
          <p:sp>
            <p:nvSpPr>
              <p:cNvPr id="68" name="Line 65">
                <a:extLst>
                  <a:ext uri="{FF2B5EF4-FFF2-40B4-BE49-F238E27FC236}">
                    <a16:creationId xmlns:a16="http://schemas.microsoft.com/office/drawing/2014/main" id="{CFB100E9-B4E4-2045-AC8E-3469D8B0EE92}"/>
                  </a:ext>
                </a:extLst>
              </p:cNvPr>
              <p:cNvSpPr>
                <a:spLocks noChangeShapeType="1"/>
              </p:cNvSpPr>
              <p:nvPr/>
            </p:nvSpPr>
            <p:spPr bwMode="auto">
              <a:xfrm>
                <a:off x="1824" y="1728"/>
                <a:ext cx="144" cy="0"/>
              </a:xfrm>
              <a:prstGeom prst="line">
                <a:avLst/>
              </a:prstGeom>
              <a:noFill/>
              <a:ln w="9525">
                <a:solidFill>
                  <a:srgbClr val="FF3399"/>
                </a:solidFill>
                <a:round/>
                <a:headEnd/>
                <a:tailEnd/>
              </a:ln>
              <a:effectLst/>
            </p:spPr>
            <p:txBody>
              <a:bodyPr/>
              <a:lstStyle/>
              <a:p>
                <a:pPr algn="ctr"/>
                <a:endParaRPr lang="en-US" sz="1800" dirty="0"/>
              </a:p>
            </p:txBody>
          </p:sp>
        </p:grpSp>
        <p:grpSp>
          <p:nvGrpSpPr>
            <p:cNvPr id="11" name="Group 66">
              <a:extLst>
                <a:ext uri="{FF2B5EF4-FFF2-40B4-BE49-F238E27FC236}">
                  <a16:creationId xmlns:a16="http://schemas.microsoft.com/office/drawing/2014/main" id="{229F0AAD-9900-7A40-9FA7-F12803D078B7}"/>
                </a:ext>
              </a:extLst>
            </p:cNvPr>
            <p:cNvGrpSpPr>
              <a:grpSpLocks/>
            </p:cNvGrpSpPr>
            <p:nvPr/>
          </p:nvGrpSpPr>
          <p:grpSpPr bwMode="auto">
            <a:xfrm>
              <a:off x="1682" y="1228"/>
              <a:ext cx="110" cy="71"/>
              <a:chOff x="1440" y="1200"/>
              <a:chExt cx="864" cy="720"/>
            </a:xfrm>
          </p:grpSpPr>
          <p:sp>
            <p:nvSpPr>
              <p:cNvPr id="47" name="Rectangle 67">
                <a:extLst>
                  <a:ext uri="{FF2B5EF4-FFF2-40B4-BE49-F238E27FC236}">
                    <a16:creationId xmlns:a16="http://schemas.microsoft.com/office/drawing/2014/main" id="{739A00FC-E203-A04C-8935-424B1D230708}"/>
                  </a:ext>
                </a:extLst>
              </p:cNvPr>
              <p:cNvSpPr>
                <a:spLocks noChangeArrowheads="1"/>
              </p:cNvSpPr>
              <p:nvPr/>
            </p:nvSpPr>
            <p:spPr bwMode="auto">
              <a:xfrm>
                <a:off x="1632" y="1296"/>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48" name="Rectangle 68">
                <a:extLst>
                  <a:ext uri="{FF2B5EF4-FFF2-40B4-BE49-F238E27FC236}">
                    <a16:creationId xmlns:a16="http://schemas.microsoft.com/office/drawing/2014/main" id="{5FA80BEC-2706-E645-A58A-B7662757F3E5}"/>
                  </a:ext>
                </a:extLst>
              </p:cNvPr>
              <p:cNvSpPr>
                <a:spLocks noChangeArrowheads="1"/>
              </p:cNvSpPr>
              <p:nvPr/>
            </p:nvSpPr>
            <p:spPr bwMode="auto">
              <a:xfrm>
                <a:off x="1968" y="1296"/>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49" name="Rectangle 69">
                <a:extLst>
                  <a:ext uri="{FF2B5EF4-FFF2-40B4-BE49-F238E27FC236}">
                    <a16:creationId xmlns:a16="http://schemas.microsoft.com/office/drawing/2014/main" id="{9C94757E-DAC5-5444-88D8-603D09B0F252}"/>
                  </a:ext>
                </a:extLst>
              </p:cNvPr>
              <p:cNvSpPr>
                <a:spLocks noChangeArrowheads="1"/>
              </p:cNvSpPr>
              <p:nvPr/>
            </p:nvSpPr>
            <p:spPr bwMode="auto">
              <a:xfrm>
                <a:off x="1632" y="1632"/>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50" name="Rectangle 70">
                <a:extLst>
                  <a:ext uri="{FF2B5EF4-FFF2-40B4-BE49-F238E27FC236}">
                    <a16:creationId xmlns:a16="http://schemas.microsoft.com/office/drawing/2014/main" id="{F512F62F-F980-8443-B539-025E4A287900}"/>
                  </a:ext>
                </a:extLst>
              </p:cNvPr>
              <p:cNvSpPr>
                <a:spLocks noChangeArrowheads="1"/>
              </p:cNvSpPr>
              <p:nvPr/>
            </p:nvSpPr>
            <p:spPr bwMode="auto">
              <a:xfrm>
                <a:off x="1968" y="1632"/>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51" name="Oval 71">
                <a:extLst>
                  <a:ext uri="{FF2B5EF4-FFF2-40B4-BE49-F238E27FC236}">
                    <a16:creationId xmlns:a16="http://schemas.microsoft.com/office/drawing/2014/main" id="{80D8BC2C-15FE-AA4E-9126-FEB51DF584C2}"/>
                  </a:ext>
                </a:extLst>
              </p:cNvPr>
              <p:cNvSpPr>
                <a:spLocks noChangeArrowheads="1"/>
              </p:cNvSpPr>
              <p:nvPr/>
            </p:nvSpPr>
            <p:spPr bwMode="auto">
              <a:xfrm>
                <a:off x="1440" y="1200"/>
                <a:ext cx="864" cy="720"/>
              </a:xfrm>
              <a:prstGeom prst="ellipse">
                <a:avLst/>
              </a:prstGeom>
              <a:noFill/>
              <a:ln w="9525" algn="ctr">
                <a:solidFill>
                  <a:srgbClr val="FF3399"/>
                </a:solidFill>
                <a:round/>
                <a:headEnd/>
                <a:tailEnd/>
              </a:ln>
              <a:effectLst/>
            </p:spPr>
            <p:txBody>
              <a:bodyPr wrap="none" anchor="ctr"/>
              <a:lstStyle/>
              <a:p>
                <a:pPr algn="ctr"/>
                <a:endParaRPr lang="en-US" sz="1800" dirty="0"/>
              </a:p>
            </p:txBody>
          </p:sp>
          <p:sp>
            <p:nvSpPr>
              <p:cNvPr id="52" name="Line 72">
                <a:extLst>
                  <a:ext uri="{FF2B5EF4-FFF2-40B4-BE49-F238E27FC236}">
                    <a16:creationId xmlns:a16="http://schemas.microsoft.com/office/drawing/2014/main" id="{F5C65569-CD75-884D-9490-40E73487335F}"/>
                  </a:ext>
                </a:extLst>
              </p:cNvPr>
              <p:cNvSpPr>
                <a:spLocks noChangeShapeType="1"/>
              </p:cNvSpPr>
              <p:nvPr/>
            </p:nvSpPr>
            <p:spPr bwMode="auto">
              <a:xfrm>
                <a:off x="1728" y="1488"/>
                <a:ext cx="336" cy="144"/>
              </a:xfrm>
              <a:prstGeom prst="line">
                <a:avLst/>
              </a:prstGeom>
              <a:noFill/>
              <a:ln w="9525">
                <a:solidFill>
                  <a:srgbClr val="FF3399"/>
                </a:solidFill>
                <a:round/>
                <a:headEnd/>
                <a:tailEnd/>
              </a:ln>
              <a:effectLst/>
            </p:spPr>
            <p:txBody>
              <a:bodyPr/>
              <a:lstStyle/>
              <a:p>
                <a:pPr algn="ctr"/>
                <a:endParaRPr lang="en-US" sz="1800" dirty="0"/>
              </a:p>
            </p:txBody>
          </p:sp>
          <p:sp>
            <p:nvSpPr>
              <p:cNvPr id="53" name="Line 73">
                <a:extLst>
                  <a:ext uri="{FF2B5EF4-FFF2-40B4-BE49-F238E27FC236}">
                    <a16:creationId xmlns:a16="http://schemas.microsoft.com/office/drawing/2014/main" id="{0CD49A4D-DE4F-D847-821B-61155086801C}"/>
                  </a:ext>
                </a:extLst>
              </p:cNvPr>
              <p:cNvSpPr>
                <a:spLocks noChangeShapeType="1"/>
              </p:cNvSpPr>
              <p:nvPr/>
            </p:nvSpPr>
            <p:spPr bwMode="auto">
              <a:xfrm flipV="1">
                <a:off x="1728" y="1488"/>
                <a:ext cx="336" cy="144"/>
              </a:xfrm>
              <a:prstGeom prst="line">
                <a:avLst/>
              </a:prstGeom>
              <a:noFill/>
              <a:ln w="9525">
                <a:solidFill>
                  <a:srgbClr val="FF3399"/>
                </a:solidFill>
                <a:round/>
                <a:headEnd/>
                <a:tailEnd/>
              </a:ln>
              <a:effectLst/>
            </p:spPr>
            <p:txBody>
              <a:bodyPr/>
              <a:lstStyle/>
              <a:p>
                <a:pPr algn="ctr"/>
                <a:endParaRPr lang="en-US" sz="1800" dirty="0"/>
              </a:p>
            </p:txBody>
          </p:sp>
          <p:sp>
            <p:nvSpPr>
              <p:cNvPr id="54" name="Line 74">
                <a:extLst>
                  <a:ext uri="{FF2B5EF4-FFF2-40B4-BE49-F238E27FC236}">
                    <a16:creationId xmlns:a16="http://schemas.microsoft.com/office/drawing/2014/main" id="{00EEDB7F-39D8-DD4B-B6E7-A404D0D1BB00}"/>
                  </a:ext>
                </a:extLst>
              </p:cNvPr>
              <p:cNvSpPr>
                <a:spLocks noChangeShapeType="1"/>
              </p:cNvSpPr>
              <p:nvPr/>
            </p:nvSpPr>
            <p:spPr bwMode="auto">
              <a:xfrm flipV="1">
                <a:off x="1728" y="1488"/>
                <a:ext cx="0" cy="144"/>
              </a:xfrm>
              <a:prstGeom prst="line">
                <a:avLst/>
              </a:prstGeom>
              <a:noFill/>
              <a:ln w="9525">
                <a:solidFill>
                  <a:srgbClr val="FF3399"/>
                </a:solidFill>
                <a:round/>
                <a:headEnd/>
                <a:tailEnd/>
              </a:ln>
              <a:effectLst/>
            </p:spPr>
            <p:txBody>
              <a:bodyPr/>
              <a:lstStyle/>
              <a:p>
                <a:pPr algn="ctr"/>
                <a:endParaRPr lang="en-US" sz="1800" dirty="0"/>
              </a:p>
            </p:txBody>
          </p:sp>
          <p:sp>
            <p:nvSpPr>
              <p:cNvPr id="55" name="Line 75">
                <a:extLst>
                  <a:ext uri="{FF2B5EF4-FFF2-40B4-BE49-F238E27FC236}">
                    <a16:creationId xmlns:a16="http://schemas.microsoft.com/office/drawing/2014/main" id="{41AC6BAF-0C9B-4A4F-A3A5-B4B10DE36AF3}"/>
                  </a:ext>
                </a:extLst>
              </p:cNvPr>
              <p:cNvSpPr>
                <a:spLocks noChangeShapeType="1"/>
              </p:cNvSpPr>
              <p:nvPr/>
            </p:nvSpPr>
            <p:spPr bwMode="auto">
              <a:xfrm>
                <a:off x="2064" y="1488"/>
                <a:ext cx="0" cy="144"/>
              </a:xfrm>
              <a:prstGeom prst="line">
                <a:avLst/>
              </a:prstGeom>
              <a:noFill/>
              <a:ln w="9525">
                <a:solidFill>
                  <a:srgbClr val="FF3399"/>
                </a:solidFill>
                <a:round/>
                <a:headEnd/>
                <a:tailEnd/>
              </a:ln>
              <a:effectLst/>
            </p:spPr>
            <p:txBody>
              <a:bodyPr/>
              <a:lstStyle/>
              <a:p>
                <a:pPr algn="ctr"/>
                <a:endParaRPr lang="en-US" sz="1800" dirty="0"/>
              </a:p>
            </p:txBody>
          </p:sp>
          <p:sp>
            <p:nvSpPr>
              <p:cNvPr id="56" name="Line 76">
                <a:extLst>
                  <a:ext uri="{FF2B5EF4-FFF2-40B4-BE49-F238E27FC236}">
                    <a16:creationId xmlns:a16="http://schemas.microsoft.com/office/drawing/2014/main" id="{D0E3B050-45EE-9740-82AF-05E3904F2BE1}"/>
                  </a:ext>
                </a:extLst>
              </p:cNvPr>
              <p:cNvSpPr>
                <a:spLocks noChangeShapeType="1"/>
              </p:cNvSpPr>
              <p:nvPr/>
            </p:nvSpPr>
            <p:spPr bwMode="auto">
              <a:xfrm>
                <a:off x="1824" y="1392"/>
                <a:ext cx="144" cy="0"/>
              </a:xfrm>
              <a:prstGeom prst="line">
                <a:avLst/>
              </a:prstGeom>
              <a:noFill/>
              <a:ln w="9525">
                <a:solidFill>
                  <a:srgbClr val="FF3399"/>
                </a:solidFill>
                <a:round/>
                <a:headEnd/>
                <a:tailEnd/>
              </a:ln>
              <a:effectLst/>
            </p:spPr>
            <p:txBody>
              <a:bodyPr/>
              <a:lstStyle/>
              <a:p>
                <a:pPr algn="ctr"/>
                <a:endParaRPr lang="en-US" sz="1800" dirty="0"/>
              </a:p>
            </p:txBody>
          </p:sp>
          <p:sp>
            <p:nvSpPr>
              <p:cNvPr id="57" name="Line 77">
                <a:extLst>
                  <a:ext uri="{FF2B5EF4-FFF2-40B4-BE49-F238E27FC236}">
                    <a16:creationId xmlns:a16="http://schemas.microsoft.com/office/drawing/2014/main" id="{860FC69B-B172-1D4B-9CAF-BC94B10F5DB5}"/>
                  </a:ext>
                </a:extLst>
              </p:cNvPr>
              <p:cNvSpPr>
                <a:spLocks noChangeShapeType="1"/>
              </p:cNvSpPr>
              <p:nvPr/>
            </p:nvSpPr>
            <p:spPr bwMode="auto">
              <a:xfrm>
                <a:off x="1824" y="1728"/>
                <a:ext cx="144" cy="0"/>
              </a:xfrm>
              <a:prstGeom prst="line">
                <a:avLst/>
              </a:prstGeom>
              <a:noFill/>
              <a:ln w="9525">
                <a:solidFill>
                  <a:srgbClr val="FF3399"/>
                </a:solidFill>
                <a:round/>
                <a:headEnd/>
                <a:tailEnd/>
              </a:ln>
              <a:effectLst/>
            </p:spPr>
            <p:txBody>
              <a:bodyPr/>
              <a:lstStyle/>
              <a:p>
                <a:pPr algn="ctr"/>
                <a:endParaRPr lang="en-US" sz="1800" dirty="0"/>
              </a:p>
            </p:txBody>
          </p:sp>
        </p:grpSp>
        <p:grpSp>
          <p:nvGrpSpPr>
            <p:cNvPr id="12" name="Group 78">
              <a:extLst>
                <a:ext uri="{FF2B5EF4-FFF2-40B4-BE49-F238E27FC236}">
                  <a16:creationId xmlns:a16="http://schemas.microsoft.com/office/drawing/2014/main" id="{D8B67C7B-0730-484C-AE10-753A7E25B4CB}"/>
                </a:ext>
              </a:extLst>
            </p:cNvPr>
            <p:cNvGrpSpPr>
              <a:grpSpLocks/>
            </p:cNvGrpSpPr>
            <p:nvPr/>
          </p:nvGrpSpPr>
          <p:grpSpPr bwMode="auto">
            <a:xfrm>
              <a:off x="1854" y="1075"/>
              <a:ext cx="110" cy="71"/>
              <a:chOff x="1440" y="1200"/>
              <a:chExt cx="864" cy="720"/>
            </a:xfrm>
          </p:grpSpPr>
          <p:sp>
            <p:nvSpPr>
              <p:cNvPr id="36" name="Rectangle 79">
                <a:extLst>
                  <a:ext uri="{FF2B5EF4-FFF2-40B4-BE49-F238E27FC236}">
                    <a16:creationId xmlns:a16="http://schemas.microsoft.com/office/drawing/2014/main" id="{21A55839-382F-2843-B3C2-ECBD05379C49}"/>
                  </a:ext>
                </a:extLst>
              </p:cNvPr>
              <p:cNvSpPr>
                <a:spLocks noChangeArrowheads="1"/>
              </p:cNvSpPr>
              <p:nvPr/>
            </p:nvSpPr>
            <p:spPr bwMode="auto">
              <a:xfrm>
                <a:off x="1632" y="1296"/>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37" name="Rectangle 80">
                <a:extLst>
                  <a:ext uri="{FF2B5EF4-FFF2-40B4-BE49-F238E27FC236}">
                    <a16:creationId xmlns:a16="http://schemas.microsoft.com/office/drawing/2014/main" id="{9462DFFB-2EF0-3741-9A42-3BAB8CA5CF1E}"/>
                  </a:ext>
                </a:extLst>
              </p:cNvPr>
              <p:cNvSpPr>
                <a:spLocks noChangeArrowheads="1"/>
              </p:cNvSpPr>
              <p:nvPr/>
            </p:nvSpPr>
            <p:spPr bwMode="auto">
              <a:xfrm>
                <a:off x="1968" y="1296"/>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38" name="Rectangle 81">
                <a:extLst>
                  <a:ext uri="{FF2B5EF4-FFF2-40B4-BE49-F238E27FC236}">
                    <a16:creationId xmlns:a16="http://schemas.microsoft.com/office/drawing/2014/main" id="{E1A62D82-BD7D-9B4F-8FDE-AD01524C320E}"/>
                  </a:ext>
                </a:extLst>
              </p:cNvPr>
              <p:cNvSpPr>
                <a:spLocks noChangeArrowheads="1"/>
              </p:cNvSpPr>
              <p:nvPr/>
            </p:nvSpPr>
            <p:spPr bwMode="auto">
              <a:xfrm>
                <a:off x="1632" y="1632"/>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39" name="Rectangle 82">
                <a:extLst>
                  <a:ext uri="{FF2B5EF4-FFF2-40B4-BE49-F238E27FC236}">
                    <a16:creationId xmlns:a16="http://schemas.microsoft.com/office/drawing/2014/main" id="{B0A16991-F4EA-5B42-B2A3-0B326460C558}"/>
                  </a:ext>
                </a:extLst>
              </p:cNvPr>
              <p:cNvSpPr>
                <a:spLocks noChangeArrowheads="1"/>
              </p:cNvSpPr>
              <p:nvPr/>
            </p:nvSpPr>
            <p:spPr bwMode="auto">
              <a:xfrm>
                <a:off x="1968" y="1632"/>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40" name="Oval 83">
                <a:extLst>
                  <a:ext uri="{FF2B5EF4-FFF2-40B4-BE49-F238E27FC236}">
                    <a16:creationId xmlns:a16="http://schemas.microsoft.com/office/drawing/2014/main" id="{D3AC7CFB-E0AA-6B4F-82CF-3DB8C8ECECF2}"/>
                  </a:ext>
                </a:extLst>
              </p:cNvPr>
              <p:cNvSpPr>
                <a:spLocks noChangeArrowheads="1"/>
              </p:cNvSpPr>
              <p:nvPr/>
            </p:nvSpPr>
            <p:spPr bwMode="auto">
              <a:xfrm>
                <a:off x="1440" y="1200"/>
                <a:ext cx="864" cy="720"/>
              </a:xfrm>
              <a:prstGeom prst="ellipse">
                <a:avLst/>
              </a:prstGeom>
              <a:noFill/>
              <a:ln w="9525" algn="ctr">
                <a:solidFill>
                  <a:srgbClr val="FF3399"/>
                </a:solidFill>
                <a:round/>
                <a:headEnd/>
                <a:tailEnd/>
              </a:ln>
              <a:effectLst/>
            </p:spPr>
            <p:txBody>
              <a:bodyPr wrap="none" anchor="ctr"/>
              <a:lstStyle/>
              <a:p>
                <a:pPr algn="ctr"/>
                <a:endParaRPr lang="en-US" sz="1800" dirty="0"/>
              </a:p>
            </p:txBody>
          </p:sp>
          <p:sp>
            <p:nvSpPr>
              <p:cNvPr id="41" name="Line 84">
                <a:extLst>
                  <a:ext uri="{FF2B5EF4-FFF2-40B4-BE49-F238E27FC236}">
                    <a16:creationId xmlns:a16="http://schemas.microsoft.com/office/drawing/2014/main" id="{D06D4BA1-0925-8F47-A35B-F47C5668E1E4}"/>
                  </a:ext>
                </a:extLst>
              </p:cNvPr>
              <p:cNvSpPr>
                <a:spLocks noChangeShapeType="1"/>
              </p:cNvSpPr>
              <p:nvPr/>
            </p:nvSpPr>
            <p:spPr bwMode="auto">
              <a:xfrm>
                <a:off x="1728" y="1488"/>
                <a:ext cx="336" cy="144"/>
              </a:xfrm>
              <a:prstGeom prst="line">
                <a:avLst/>
              </a:prstGeom>
              <a:noFill/>
              <a:ln w="9525">
                <a:solidFill>
                  <a:srgbClr val="FF3399"/>
                </a:solidFill>
                <a:round/>
                <a:headEnd/>
                <a:tailEnd/>
              </a:ln>
              <a:effectLst/>
            </p:spPr>
            <p:txBody>
              <a:bodyPr/>
              <a:lstStyle/>
              <a:p>
                <a:pPr algn="ctr"/>
                <a:endParaRPr lang="en-US" sz="1800" dirty="0"/>
              </a:p>
            </p:txBody>
          </p:sp>
          <p:sp>
            <p:nvSpPr>
              <p:cNvPr id="42" name="Line 85">
                <a:extLst>
                  <a:ext uri="{FF2B5EF4-FFF2-40B4-BE49-F238E27FC236}">
                    <a16:creationId xmlns:a16="http://schemas.microsoft.com/office/drawing/2014/main" id="{2D1F7746-B7F9-204C-9848-1F49AA1EDA8D}"/>
                  </a:ext>
                </a:extLst>
              </p:cNvPr>
              <p:cNvSpPr>
                <a:spLocks noChangeShapeType="1"/>
              </p:cNvSpPr>
              <p:nvPr/>
            </p:nvSpPr>
            <p:spPr bwMode="auto">
              <a:xfrm flipV="1">
                <a:off x="1728" y="1488"/>
                <a:ext cx="336" cy="144"/>
              </a:xfrm>
              <a:prstGeom prst="line">
                <a:avLst/>
              </a:prstGeom>
              <a:noFill/>
              <a:ln w="9525">
                <a:solidFill>
                  <a:srgbClr val="FF3399"/>
                </a:solidFill>
                <a:round/>
                <a:headEnd/>
                <a:tailEnd/>
              </a:ln>
              <a:effectLst/>
            </p:spPr>
            <p:txBody>
              <a:bodyPr/>
              <a:lstStyle/>
              <a:p>
                <a:pPr algn="ctr"/>
                <a:endParaRPr lang="en-US" sz="1800" dirty="0"/>
              </a:p>
            </p:txBody>
          </p:sp>
          <p:sp>
            <p:nvSpPr>
              <p:cNvPr id="43" name="Line 86">
                <a:extLst>
                  <a:ext uri="{FF2B5EF4-FFF2-40B4-BE49-F238E27FC236}">
                    <a16:creationId xmlns:a16="http://schemas.microsoft.com/office/drawing/2014/main" id="{5308FB8C-230B-334A-BE10-58721930EDC1}"/>
                  </a:ext>
                </a:extLst>
              </p:cNvPr>
              <p:cNvSpPr>
                <a:spLocks noChangeShapeType="1"/>
              </p:cNvSpPr>
              <p:nvPr/>
            </p:nvSpPr>
            <p:spPr bwMode="auto">
              <a:xfrm flipV="1">
                <a:off x="1728" y="1488"/>
                <a:ext cx="0" cy="144"/>
              </a:xfrm>
              <a:prstGeom prst="line">
                <a:avLst/>
              </a:prstGeom>
              <a:noFill/>
              <a:ln w="9525">
                <a:solidFill>
                  <a:srgbClr val="FF3399"/>
                </a:solidFill>
                <a:round/>
                <a:headEnd/>
                <a:tailEnd/>
              </a:ln>
              <a:effectLst/>
            </p:spPr>
            <p:txBody>
              <a:bodyPr/>
              <a:lstStyle/>
              <a:p>
                <a:pPr algn="ctr"/>
                <a:endParaRPr lang="en-US" sz="1800" dirty="0"/>
              </a:p>
            </p:txBody>
          </p:sp>
          <p:sp>
            <p:nvSpPr>
              <p:cNvPr id="44" name="Line 87">
                <a:extLst>
                  <a:ext uri="{FF2B5EF4-FFF2-40B4-BE49-F238E27FC236}">
                    <a16:creationId xmlns:a16="http://schemas.microsoft.com/office/drawing/2014/main" id="{90CC90FA-1EBD-184F-A7CF-B1F1DDF38E9F}"/>
                  </a:ext>
                </a:extLst>
              </p:cNvPr>
              <p:cNvSpPr>
                <a:spLocks noChangeShapeType="1"/>
              </p:cNvSpPr>
              <p:nvPr/>
            </p:nvSpPr>
            <p:spPr bwMode="auto">
              <a:xfrm>
                <a:off x="2064" y="1488"/>
                <a:ext cx="0" cy="144"/>
              </a:xfrm>
              <a:prstGeom prst="line">
                <a:avLst/>
              </a:prstGeom>
              <a:noFill/>
              <a:ln w="9525">
                <a:solidFill>
                  <a:srgbClr val="FF3399"/>
                </a:solidFill>
                <a:round/>
                <a:headEnd/>
                <a:tailEnd/>
              </a:ln>
              <a:effectLst/>
            </p:spPr>
            <p:txBody>
              <a:bodyPr/>
              <a:lstStyle/>
              <a:p>
                <a:pPr algn="ctr"/>
                <a:endParaRPr lang="en-US" sz="1800" dirty="0"/>
              </a:p>
            </p:txBody>
          </p:sp>
          <p:sp>
            <p:nvSpPr>
              <p:cNvPr id="45" name="Line 88">
                <a:extLst>
                  <a:ext uri="{FF2B5EF4-FFF2-40B4-BE49-F238E27FC236}">
                    <a16:creationId xmlns:a16="http://schemas.microsoft.com/office/drawing/2014/main" id="{BA16F44A-FF98-9749-8126-8C51F386FBDB}"/>
                  </a:ext>
                </a:extLst>
              </p:cNvPr>
              <p:cNvSpPr>
                <a:spLocks noChangeShapeType="1"/>
              </p:cNvSpPr>
              <p:nvPr/>
            </p:nvSpPr>
            <p:spPr bwMode="auto">
              <a:xfrm>
                <a:off x="1824" y="1392"/>
                <a:ext cx="144" cy="0"/>
              </a:xfrm>
              <a:prstGeom prst="line">
                <a:avLst/>
              </a:prstGeom>
              <a:noFill/>
              <a:ln w="9525">
                <a:solidFill>
                  <a:srgbClr val="FF3399"/>
                </a:solidFill>
                <a:round/>
                <a:headEnd/>
                <a:tailEnd/>
              </a:ln>
              <a:effectLst/>
            </p:spPr>
            <p:txBody>
              <a:bodyPr/>
              <a:lstStyle/>
              <a:p>
                <a:pPr algn="ctr"/>
                <a:endParaRPr lang="en-US" sz="1800" dirty="0"/>
              </a:p>
            </p:txBody>
          </p:sp>
          <p:sp>
            <p:nvSpPr>
              <p:cNvPr id="46" name="Line 89">
                <a:extLst>
                  <a:ext uri="{FF2B5EF4-FFF2-40B4-BE49-F238E27FC236}">
                    <a16:creationId xmlns:a16="http://schemas.microsoft.com/office/drawing/2014/main" id="{4BC41AD4-786A-F642-AE0E-324DE1E87703}"/>
                  </a:ext>
                </a:extLst>
              </p:cNvPr>
              <p:cNvSpPr>
                <a:spLocks noChangeShapeType="1"/>
              </p:cNvSpPr>
              <p:nvPr/>
            </p:nvSpPr>
            <p:spPr bwMode="auto">
              <a:xfrm>
                <a:off x="1824" y="1728"/>
                <a:ext cx="144" cy="0"/>
              </a:xfrm>
              <a:prstGeom prst="line">
                <a:avLst/>
              </a:prstGeom>
              <a:noFill/>
              <a:ln w="9525">
                <a:solidFill>
                  <a:srgbClr val="FF3399"/>
                </a:solidFill>
                <a:round/>
                <a:headEnd/>
                <a:tailEnd/>
              </a:ln>
              <a:effectLst/>
            </p:spPr>
            <p:txBody>
              <a:bodyPr/>
              <a:lstStyle/>
              <a:p>
                <a:pPr algn="ctr"/>
                <a:endParaRPr lang="en-US" sz="1800" dirty="0"/>
              </a:p>
            </p:txBody>
          </p:sp>
        </p:grpSp>
        <p:grpSp>
          <p:nvGrpSpPr>
            <p:cNvPr id="13" name="Group 90">
              <a:extLst>
                <a:ext uri="{FF2B5EF4-FFF2-40B4-BE49-F238E27FC236}">
                  <a16:creationId xmlns:a16="http://schemas.microsoft.com/office/drawing/2014/main" id="{ED661BE8-C95A-B64C-8D1A-8F1A328DB0D0}"/>
                </a:ext>
              </a:extLst>
            </p:cNvPr>
            <p:cNvGrpSpPr>
              <a:grpSpLocks/>
            </p:cNvGrpSpPr>
            <p:nvPr/>
          </p:nvGrpSpPr>
          <p:grpSpPr bwMode="auto">
            <a:xfrm>
              <a:off x="2013" y="1228"/>
              <a:ext cx="111" cy="71"/>
              <a:chOff x="1440" y="1200"/>
              <a:chExt cx="864" cy="720"/>
            </a:xfrm>
          </p:grpSpPr>
          <p:sp>
            <p:nvSpPr>
              <p:cNvPr id="25" name="Rectangle 91">
                <a:extLst>
                  <a:ext uri="{FF2B5EF4-FFF2-40B4-BE49-F238E27FC236}">
                    <a16:creationId xmlns:a16="http://schemas.microsoft.com/office/drawing/2014/main" id="{31928299-49B0-EB44-B709-7068E0916EB0}"/>
                  </a:ext>
                </a:extLst>
              </p:cNvPr>
              <p:cNvSpPr>
                <a:spLocks noChangeArrowheads="1"/>
              </p:cNvSpPr>
              <p:nvPr/>
            </p:nvSpPr>
            <p:spPr bwMode="auto">
              <a:xfrm>
                <a:off x="1632" y="1296"/>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26" name="Rectangle 92">
                <a:extLst>
                  <a:ext uri="{FF2B5EF4-FFF2-40B4-BE49-F238E27FC236}">
                    <a16:creationId xmlns:a16="http://schemas.microsoft.com/office/drawing/2014/main" id="{4C2DE305-1974-6F48-9B2D-5AE40488D39A}"/>
                  </a:ext>
                </a:extLst>
              </p:cNvPr>
              <p:cNvSpPr>
                <a:spLocks noChangeArrowheads="1"/>
              </p:cNvSpPr>
              <p:nvPr/>
            </p:nvSpPr>
            <p:spPr bwMode="auto">
              <a:xfrm>
                <a:off x="1968" y="1296"/>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27" name="Rectangle 93">
                <a:extLst>
                  <a:ext uri="{FF2B5EF4-FFF2-40B4-BE49-F238E27FC236}">
                    <a16:creationId xmlns:a16="http://schemas.microsoft.com/office/drawing/2014/main" id="{86813384-DDB9-9541-BB2C-277177813281}"/>
                  </a:ext>
                </a:extLst>
              </p:cNvPr>
              <p:cNvSpPr>
                <a:spLocks noChangeArrowheads="1"/>
              </p:cNvSpPr>
              <p:nvPr/>
            </p:nvSpPr>
            <p:spPr bwMode="auto">
              <a:xfrm>
                <a:off x="1632" y="1632"/>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28" name="Rectangle 94">
                <a:extLst>
                  <a:ext uri="{FF2B5EF4-FFF2-40B4-BE49-F238E27FC236}">
                    <a16:creationId xmlns:a16="http://schemas.microsoft.com/office/drawing/2014/main" id="{E0E34826-D3E8-CD4E-96B1-EBEF39E9635C}"/>
                  </a:ext>
                </a:extLst>
              </p:cNvPr>
              <p:cNvSpPr>
                <a:spLocks noChangeArrowheads="1"/>
              </p:cNvSpPr>
              <p:nvPr/>
            </p:nvSpPr>
            <p:spPr bwMode="auto">
              <a:xfrm>
                <a:off x="1968" y="1632"/>
                <a:ext cx="192" cy="192"/>
              </a:xfrm>
              <a:prstGeom prst="rect">
                <a:avLst/>
              </a:prstGeom>
              <a:noFill/>
              <a:ln w="9525" algn="ctr">
                <a:solidFill>
                  <a:srgbClr val="FF3399"/>
                </a:solidFill>
                <a:miter lim="800000"/>
                <a:headEnd/>
                <a:tailEnd/>
              </a:ln>
              <a:effectLst/>
            </p:spPr>
            <p:txBody>
              <a:bodyPr wrap="none" anchor="ctr"/>
              <a:lstStyle/>
              <a:p>
                <a:pPr algn="ctr"/>
                <a:endParaRPr lang="en-US" sz="1800" dirty="0"/>
              </a:p>
            </p:txBody>
          </p:sp>
          <p:sp>
            <p:nvSpPr>
              <p:cNvPr id="29" name="Oval 95">
                <a:extLst>
                  <a:ext uri="{FF2B5EF4-FFF2-40B4-BE49-F238E27FC236}">
                    <a16:creationId xmlns:a16="http://schemas.microsoft.com/office/drawing/2014/main" id="{F78BB3CB-9364-E247-81B6-A1A8ECA2FA8E}"/>
                  </a:ext>
                </a:extLst>
              </p:cNvPr>
              <p:cNvSpPr>
                <a:spLocks noChangeArrowheads="1"/>
              </p:cNvSpPr>
              <p:nvPr/>
            </p:nvSpPr>
            <p:spPr bwMode="auto">
              <a:xfrm>
                <a:off x="1440" y="1200"/>
                <a:ext cx="864" cy="720"/>
              </a:xfrm>
              <a:prstGeom prst="ellipse">
                <a:avLst/>
              </a:prstGeom>
              <a:noFill/>
              <a:ln w="9525" algn="ctr">
                <a:solidFill>
                  <a:srgbClr val="FF3399"/>
                </a:solidFill>
                <a:round/>
                <a:headEnd/>
                <a:tailEnd/>
              </a:ln>
              <a:effectLst/>
            </p:spPr>
            <p:txBody>
              <a:bodyPr wrap="none" anchor="ctr"/>
              <a:lstStyle/>
              <a:p>
                <a:pPr algn="ctr"/>
                <a:endParaRPr lang="en-US" sz="1800" dirty="0"/>
              </a:p>
            </p:txBody>
          </p:sp>
          <p:sp>
            <p:nvSpPr>
              <p:cNvPr id="30" name="Line 96">
                <a:extLst>
                  <a:ext uri="{FF2B5EF4-FFF2-40B4-BE49-F238E27FC236}">
                    <a16:creationId xmlns:a16="http://schemas.microsoft.com/office/drawing/2014/main" id="{CF11762A-1F4F-874D-91CD-71067F33D244}"/>
                  </a:ext>
                </a:extLst>
              </p:cNvPr>
              <p:cNvSpPr>
                <a:spLocks noChangeShapeType="1"/>
              </p:cNvSpPr>
              <p:nvPr/>
            </p:nvSpPr>
            <p:spPr bwMode="auto">
              <a:xfrm>
                <a:off x="1728" y="1488"/>
                <a:ext cx="336" cy="144"/>
              </a:xfrm>
              <a:prstGeom prst="line">
                <a:avLst/>
              </a:prstGeom>
              <a:noFill/>
              <a:ln w="9525">
                <a:solidFill>
                  <a:srgbClr val="FF3399"/>
                </a:solidFill>
                <a:round/>
                <a:headEnd/>
                <a:tailEnd/>
              </a:ln>
              <a:effectLst/>
            </p:spPr>
            <p:txBody>
              <a:bodyPr/>
              <a:lstStyle/>
              <a:p>
                <a:pPr algn="ctr"/>
                <a:endParaRPr lang="en-US" sz="1800" dirty="0"/>
              </a:p>
            </p:txBody>
          </p:sp>
          <p:sp>
            <p:nvSpPr>
              <p:cNvPr id="31" name="Line 97">
                <a:extLst>
                  <a:ext uri="{FF2B5EF4-FFF2-40B4-BE49-F238E27FC236}">
                    <a16:creationId xmlns:a16="http://schemas.microsoft.com/office/drawing/2014/main" id="{AFAB162C-18D4-BB41-8A8F-1C0EC4E0ED96}"/>
                  </a:ext>
                </a:extLst>
              </p:cNvPr>
              <p:cNvSpPr>
                <a:spLocks noChangeShapeType="1"/>
              </p:cNvSpPr>
              <p:nvPr/>
            </p:nvSpPr>
            <p:spPr bwMode="auto">
              <a:xfrm flipV="1">
                <a:off x="1728" y="1488"/>
                <a:ext cx="336" cy="144"/>
              </a:xfrm>
              <a:prstGeom prst="line">
                <a:avLst/>
              </a:prstGeom>
              <a:noFill/>
              <a:ln w="9525">
                <a:solidFill>
                  <a:srgbClr val="FF3399"/>
                </a:solidFill>
                <a:round/>
                <a:headEnd/>
                <a:tailEnd/>
              </a:ln>
              <a:effectLst/>
            </p:spPr>
            <p:txBody>
              <a:bodyPr/>
              <a:lstStyle/>
              <a:p>
                <a:pPr algn="ctr"/>
                <a:endParaRPr lang="en-US" sz="1800" dirty="0"/>
              </a:p>
            </p:txBody>
          </p:sp>
          <p:sp>
            <p:nvSpPr>
              <p:cNvPr id="32" name="Line 98">
                <a:extLst>
                  <a:ext uri="{FF2B5EF4-FFF2-40B4-BE49-F238E27FC236}">
                    <a16:creationId xmlns:a16="http://schemas.microsoft.com/office/drawing/2014/main" id="{244DA295-9EB7-354E-B156-078E015B8BF4}"/>
                  </a:ext>
                </a:extLst>
              </p:cNvPr>
              <p:cNvSpPr>
                <a:spLocks noChangeShapeType="1"/>
              </p:cNvSpPr>
              <p:nvPr/>
            </p:nvSpPr>
            <p:spPr bwMode="auto">
              <a:xfrm flipV="1">
                <a:off x="1728" y="1488"/>
                <a:ext cx="0" cy="144"/>
              </a:xfrm>
              <a:prstGeom prst="line">
                <a:avLst/>
              </a:prstGeom>
              <a:noFill/>
              <a:ln w="9525">
                <a:solidFill>
                  <a:srgbClr val="FF3399"/>
                </a:solidFill>
                <a:round/>
                <a:headEnd/>
                <a:tailEnd/>
              </a:ln>
              <a:effectLst/>
            </p:spPr>
            <p:txBody>
              <a:bodyPr/>
              <a:lstStyle/>
              <a:p>
                <a:pPr algn="ctr"/>
                <a:endParaRPr lang="en-US" sz="1800" dirty="0"/>
              </a:p>
            </p:txBody>
          </p:sp>
          <p:sp>
            <p:nvSpPr>
              <p:cNvPr id="33" name="Line 99">
                <a:extLst>
                  <a:ext uri="{FF2B5EF4-FFF2-40B4-BE49-F238E27FC236}">
                    <a16:creationId xmlns:a16="http://schemas.microsoft.com/office/drawing/2014/main" id="{C96A59B2-C25C-9D4B-9339-4365C044E8D8}"/>
                  </a:ext>
                </a:extLst>
              </p:cNvPr>
              <p:cNvSpPr>
                <a:spLocks noChangeShapeType="1"/>
              </p:cNvSpPr>
              <p:nvPr/>
            </p:nvSpPr>
            <p:spPr bwMode="auto">
              <a:xfrm>
                <a:off x="2064" y="1488"/>
                <a:ext cx="0" cy="144"/>
              </a:xfrm>
              <a:prstGeom prst="line">
                <a:avLst/>
              </a:prstGeom>
              <a:noFill/>
              <a:ln w="9525">
                <a:solidFill>
                  <a:srgbClr val="FF3399"/>
                </a:solidFill>
                <a:round/>
                <a:headEnd/>
                <a:tailEnd/>
              </a:ln>
              <a:effectLst/>
            </p:spPr>
            <p:txBody>
              <a:bodyPr/>
              <a:lstStyle/>
              <a:p>
                <a:pPr algn="ctr"/>
                <a:endParaRPr lang="en-US" sz="1800" dirty="0"/>
              </a:p>
            </p:txBody>
          </p:sp>
          <p:sp>
            <p:nvSpPr>
              <p:cNvPr id="34" name="Line 100">
                <a:extLst>
                  <a:ext uri="{FF2B5EF4-FFF2-40B4-BE49-F238E27FC236}">
                    <a16:creationId xmlns:a16="http://schemas.microsoft.com/office/drawing/2014/main" id="{01F31552-AFD6-8D4F-91B0-D418D8733779}"/>
                  </a:ext>
                </a:extLst>
              </p:cNvPr>
              <p:cNvSpPr>
                <a:spLocks noChangeShapeType="1"/>
              </p:cNvSpPr>
              <p:nvPr/>
            </p:nvSpPr>
            <p:spPr bwMode="auto">
              <a:xfrm>
                <a:off x="1824" y="1392"/>
                <a:ext cx="144" cy="0"/>
              </a:xfrm>
              <a:prstGeom prst="line">
                <a:avLst/>
              </a:prstGeom>
              <a:noFill/>
              <a:ln w="9525">
                <a:solidFill>
                  <a:srgbClr val="FF3399"/>
                </a:solidFill>
                <a:round/>
                <a:headEnd/>
                <a:tailEnd/>
              </a:ln>
              <a:effectLst/>
            </p:spPr>
            <p:txBody>
              <a:bodyPr/>
              <a:lstStyle/>
              <a:p>
                <a:pPr algn="ctr"/>
                <a:endParaRPr lang="en-US" sz="1800" dirty="0"/>
              </a:p>
            </p:txBody>
          </p:sp>
          <p:sp>
            <p:nvSpPr>
              <p:cNvPr id="35" name="Line 101">
                <a:extLst>
                  <a:ext uri="{FF2B5EF4-FFF2-40B4-BE49-F238E27FC236}">
                    <a16:creationId xmlns:a16="http://schemas.microsoft.com/office/drawing/2014/main" id="{7B689B8A-B071-0E4C-ADA7-2D77302C7A69}"/>
                  </a:ext>
                </a:extLst>
              </p:cNvPr>
              <p:cNvSpPr>
                <a:spLocks noChangeShapeType="1"/>
              </p:cNvSpPr>
              <p:nvPr/>
            </p:nvSpPr>
            <p:spPr bwMode="auto">
              <a:xfrm>
                <a:off x="1824" y="1728"/>
                <a:ext cx="144" cy="0"/>
              </a:xfrm>
              <a:prstGeom prst="line">
                <a:avLst/>
              </a:prstGeom>
              <a:noFill/>
              <a:ln w="9525">
                <a:solidFill>
                  <a:srgbClr val="FF3399"/>
                </a:solidFill>
                <a:round/>
                <a:headEnd/>
                <a:tailEnd/>
              </a:ln>
              <a:effectLst/>
            </p:spPr>
            <p:txBody>
              <a:bodyPr/>
              <a:lstStyle/>
              <a:p>
                <a:pPr algn="ctr"/>
                <a:endParaRPr lang="en-US" sz="1800" dirty="0"/>
              </a:p>
            </p:txBody>
          </p:sp>
        </p:grpSp>
        <p:sp>
          <p:nvSpPr>
            <p:cNvPr id="14" name="Rectangle 102">
              <a:extLst>
                <a:ext uri="{FF2B5EF4-FFF2-40B4-BE49-F238E27FC236}">
                  <a16:creationId xmlns:a16="http://schemas.microsoft.com/office/drawing/2014/main" id="{0BEAA7F0-FFF8-9C47-8CA1-95655E055639}"/>
                </a:ext>
              </a:extLst>
            </p:cNvPr>
            <p:cNvSpPr>
              <a:spLocks noChangeArrowheads="1"/>
            </p:cNvSpPr>
            <p:nvPr/>
          </p:nvSpPr>
          <p:spPr bwMode="auto">
            <a:xfrm>
              <a:off x="1891" y="1193"/>
              <a:ext cx="24" cy="165"/>
            </a:xfrm>
            <a:prstGeom prst="rect">
              <a:avLst/>
            </a:prstGeom>
            <a:solidFill>
              <a:srgbClr val="FF3399"/>
            </a:solidFill>
            <a:ln w="9525" algn="ctr">
              <a:solidFill>
                <a:srgbClr val="FF3399"/>
              </a:solidFill>
              <a:miter lim="800000"/>
              <a:headEnd/>
              <a:tailEnd/>
            </a:ln>
            <a:effectLst/>
          </p:spPr>
          <p:txBody>
            <a:bodyPr wrap="none" anchor="ctr"/>
            <a:lstStyle/>
            <a:p>
              <a:pPr algn="ctr"/>
              <a:endParaRPr lang="en-US" sz="1800" dirty="0"/>
            </a:p>
          </p:txBody>
        </p:sp>
        <p:sp>
          <p:nvSpPr>
            <p:cNvPr id="15" name="Line 103">
              <a:extLst>
                <a:ext uri="{FF2B5EF4-FFF2-40B4-BE49-F238E27FC236}">
                  <a16:creationId xmlns:a16="http://schemas.microsoft.com/office/drawing/2014/main" id="{E0F885F7-7F85-984E-98DE-B07E834E3BDF}"/>
                </a:ext>
              </a:extLst>
            </p:cNvPr>
            <p:cNvSpPr>
              <a:spLocks noChangeShapeType="1"/>
            </p:cNvSpPr>
            <p:nvPr/>
          </p:nvSpPr>
          <p:spPr bwMode="auto">
            <a:xfrm>
              <a:off x="1817" y="1181"/>
              <a:ext cx="74" cy="59"/>
            </a:xfrm>
            <a:prstGeom prst="line">
              <a:avLst/>
            </a:prstGeom>
            <a:noFill/>
            <a:ln w="28575">
              <a:solidFill>
                <a:srgbClr val="FF3399"/>
              </a:solidFill>
              <a:round/>
              <a:headEnd/>
              <a:tailEnd/>
            </a:ln>
            <a:effectLst/>
          </p:spPr>
          <p:txBody>
            <a:bodyPr wrap="none" anchor="ctr"/>
            <a:lstStyle/>
            <a:p>
              <a:pPr algn="ctr"/>
              <a:endParaRPr lang="en-US" sz="1800" dirty="0"/>
            </a:p>
          </p:txBody>
        </p:sp>
        <p:sp>
          <p:nvSpPr>
            <p:cNvPr id="16" name="Line 104">
              <a:extLst>
                <a:ext uri="{FF2B5EF4-FFF2-40B4-BE49-F238E27FC236}">
                  <a16:creationId xmlns:a16="http://schemas.microsoft.com/office/drawing/2014/main" id="{07EC01EC-8757-274A-A2CD-83E800A19BEB}"/>
                </a:ext>
              </a:extLst>
            </p:cNvPr>
            <p:cNvSpPr>
              <a:spLocks noChangeShapeType="1"/>
            </p:cNvSpPr>
            <p:nvPr/>
          </p:nvSpPr>
          <p:spPr bwMode="auto">
            <a:xfrm>
              <a:off x="1792" y="1263"/>
              <a:ext cx="99" cy="0"/>
            </a:xfrm>
            <a:prstGeom prst="line">
              <a:avLst/>
            </a:prstGeom>
            <a:noFill/>
            <a:ln w="28575">
              <a:solidFill>
                <a:srgbClr val="FF3399"/>
              </a:solidFill>
              <a:round/>
              <a:headEnd/>
              <a:tailEnd/>
            </a:ln>
            <a:effectLst/>
          </p:spPr>
          <p:txBody>
            <a:bodyPr wrap="none" anchor="ctr"/>
            <a:lstStyle/>
            <a:p>
              <a:pPr algn="ctr"/>
              <a:endParaRPr lang="en-US" sz="1800" dirty="0"/>
            </a:p>
          </p:txBody>
        </p:sp>
        <p:sp>
          <p:nvSpPr>
            <p:cNvPr id="17" name="Line 105">
              <a:extLst>
                <a:ext uri="{FF2B5EF4-FFF2-40B4-BE49-F238E27FC236}">
                  <a16:creationId xmlns:a16="http://schemas.microsoft.com/office/drawing/2014/main" id="{22DCF19D-16A2-D74B-AD72-1BF134333E30}"/>
                </a:ext>
              </a:extLst>
            </p:cNvPr>
            <p:cNvSpPr>
              <a:spLocks noChangeShapeType="1"/>
            </p:cNvSpPr>
            <p:nvPr/>
          </p:nvSpPr>
          <p:spPr bwMode="auto">
            <a:xfrm flipV="1">
              <a:off x="1817" y="1287"/>
              <a:ext cx="74" cy="71"/>
            </a:xfrm>
            <a:prstGeom prst="line">
              <a:avLst/>
            </a:prstGeom>
            <a:noFill/>
            <a:ln w="28575">
              <a:solidFill>
                <a:srgbClr val="FF3399"/>
              </a:solidFill>
              <a:round/>
              <a:headEnd/>
              <a:tailEnd/>
            </a:ln>
            <a:effectLst/>
          </p:spPr>
          <p:txBody>
            <a:bodyPr wrap="none" anchor="ctr"/>
            <a:lstStyle/>
            <a:p>
              <a:pPr algn="ctr"/>
              <a:endParaRPr lang="en-US" sz="1800" dirty="0"/>
            </a:p>
          </p:txBody>
        </p:sp>
        <p:sp>
          <p:nvSpPr>
            <p:cNvPr id="18" name="Line 106">
              <a:extLst>
                <a:ext uri="{FF2B5EF4-FFF2-40B4-BE49-F238E27FC236}">
                  <a16:creationId xmlns:a16="http://schemas.microsoft.com/office/drawing/2014/main" id="{AB2DAC56-92DD-E840-A2B2-D110729D3215}"/>
                </a:ext>
              </a:extLst>
            </p:cNvPr>
            <p:cNvSpPr>
              <a:spLocks noChangeShapeType="1"/>
            </p:cNvSpPr>
            <p:nvPr/>
          </p:nvSpPr>
          <p:spPr bwMode="auto">
            <a:xfrm flipH="1">
              <a:off x="1915" y="1181"/>
              <a:ext cx="62" cy="59"/>
            </a:xfrm>
            <a:prstGeom prst="line">
              <a:avLst/>
            </a:prstGeom>
            <a:noFill/>
            <a:ln w="28575">
              <a:solidFill>
                <a:srgbClr val="FF3399"/>
              </a:solidFill>
              <a:round/>
              <a:headEnd/>
              <a:tailEnd/>
            </a:ln>
            <a:effectLst/>
          </p:spPr>
          <p:txBody>
            <a:bodyPr wrap="none" anchor="ctr"/>
            <a:lstStyle/>
            <a:p>
              <a:pPr algn="ctr"/>
              <a:endParaRPr lang="en-US" sz="1800" dirty="0"/>
            </a:p>
          </p:txBody>
        </p:sp>
        <p:sp>
          <p:nvSpPr>
            <p:cNvPr id="19" name="Line 107">
              <a:extLst>
                <a:ext uri="{FF2B5EF4-FFF2-40B4-BE49-F238E27FC236}">
                  <a16:creationId xmlns:a16="http://schemas.microsoft.com/office/drawing/2014/main" id="{AA211F34-405F-F545-9159-B63D2A4A8394}"/>
                </a:ext>
              </a:extLst>
            </p:cNvPr>
            <p:cNvSpPr>
              <a:spLocks noChangeShapeType="1"/>
            </p:cNvSpPr>
            <p:nvPr/>
          </p:nvSpPr>
          <p:spPr bwMode="auto">
            <a:xfrm flipH="1">
              <a:off x="1915" y="1263"/>
              <a:ext cx="98" cy="0"/>
            </a:xfrm>
            <a:prstGeom prst="line">
              <a:avLst/>
            </a:prstGeom>
            <a:noFill/>
            <a:ln w="28575">
              <a:solidFill>
                <a:srgbClr val="FF3399"/>
              </a:solidFill>
              <a:round/>
              <a:headEnd/>
              <a:tailEnd/>
            </a:ln>
            <a:effectLst/>
          </p:spPr>
          <p:txBody>
            <a:bodyPr wrap="none" anchor="ctr"/>
            <a:lstStyle/>
            <a:p>
              <a:pPr algn="ctr"/>
              <a:endParaRPr lang="en-US" sz="1800" dirty="0"/>
            </a:p>
          </p:txBody>
        </p:sp>
        <p:sp>
          <p:nvSpPr>
            <p:cNvPr id="20" name="Line 108">
              <a:extLst>
                <a:ext uri="{FF2B5EF4-FFF2-40B4-BE49-F238E27FC236}">
                  <a16:creationId xmlns:a16="http://schemas.microsoft.com/office/drawing/2014/main" id="{B0FFFAD1-9155-6643-B59D-D7ACA4D9A2E3}"/>
                </a:ext>
              </a:extLst>
            </p:cNvPr>
            <p:cNvSpPr>
              <a:spLocks noChangeShapeType="1"/>
            </p:cNvSpPr>
            <p:nvPr/>
          </p:nvSpPr>
          <p:spPr bwMode="auto">
            <a:xfrm flipH="1" flipV="1">
              <a:off x="1915" y="1287"/>
              <a:ext cx="62" cy="59"/>
            </a:xfrm>
            <a:prstGeom prst="line">
              <a:avLst/>
            </a:prstGeom>
            <a:noFill/>
            <a:ln w="28575">
              <a:solidFill>
                <a:srgbClr val="FF3399"/>
              </a:solidFill>
              <a:round/>
              <a:headEnd/>
              <a:tailEnd/>
            </a:ln>
            <a:effectLst/>
          </p:spPr>
          <p:txBody>
            <a:bodyPr wrap="none" anchor="ctr"/>
            <a:lstStyle/>
            <a:p>
              <a:pPr algn="ctr"/>
              <a:endParaRPr lang="en-US" sz="1800" dirty="0"/>
            </a:p>
          </p:txBody>
        </p:sp>
        <p:sp>
          <p:nvSpPr>
            <p:cNvPr id="21" name="Line 109">
              <a:extLst>
                <a:ext uri="{FF2B5EF4-FFF2-40B4-BE49-F238E27FC236}">
                  <a16:creationId xmlns:a16="http://schemas.microsoft.com/office/drawing/2014/main" id="{4294A047-9112-2042-A8E7-E4ACE081D5E7}"/>
                </a:ext>
              </a:extLst>
            </p:cNvPr>
            <p:cNvSpPr>
              <a:spLocks noChangeShapeType="1"/>
            </p:cNvSpPr>
            <p:nvPr/>
          </p:nvSpPr>
          <p:spPr bwMode="auto">
            <a:xfrm flipV="1">
              <a:off x="1903" y="1358"/>
              <a:ext cx="0" cy="35"/>
            </a:xfrm>
            <a:prstGeom prst="line">
              <a:avLst/>
            </a:prstGeom>
            <a:noFill/>
            <a:ln w="28575">
              <a:solidFill>
                <a:srgbClr val="FF3399"/>
              </a:solidFill>
              <a:round/>
              <a:headEnd/>
              <a:tailEnd/>
            </a:ln>
            <a:effectLst/>
          </p:spPr>
          <p:txBody>
            <a:bodyPr wrap="none" anchor="ctr"/>
            <a:lstStyle/>
            <a:p>
              <a:pPr algn="ctr"/>
              <a:endParaRPr lang="en-US" sz="1800" dirty="0"/>
            </a:p>
          </p:txBody>
        </p:sp>
        <p:sp>
          <p:nvSpPr>
            <p:cNvPr id="22" name="Line 110">
              <a:extLst>
                <a:ext uri="{FF2B5EF4-FFF2-40B4-BE49-F238E27FC236}">
                  <a16:creationId xmlns:a16="http://schemas.microsoft.com/office/drawing/2014/main" id="{28ED1A33-92EE-FA4D-A409-72506DFD7A6D}"/>
                </a:ext>
              </a:extLst>
            </p:cNvPr>
            <p:cNvSpPr>
              <a:spLocks noChangeShapeType="1"/>
            </p:cNvSpPr>
            <p:nvPr/>
          </p:nvSpPr>
          <p:spPr bwMode="auto">
            <a:xfrm>
              <a:off x="1903" y="1146"/>
              <a:ext cx="0" cy="47"/>
            </a:xfrm>
            <a:prstGeom prst="line">
              <a:avLst/>
            </a:prstGeom>
            <a:noFill/>
            <a:ln w="28575">
              <a:solidFill>
                <a:srgbClr val="FF3399"/>
              </a:solidFill>
              <a:round/>
              <a:headEnd/>
              <a:tailEnd/>
            </a:ln>
            <a:effectLst/>
          </p:spPr>
          <p:txBody>
            <a:bodyPr wrap="none" anchor="ctr"/>
            <a:lstStyle/>
            <a:p>
              <a:pPr algn="ctr"/>
              <a:endParaRPr lang="en-US" sz="1800" dirty="0"/>
            </a:p>
          </p:txBody>
        </p:sp>
        <p:sp>
          <p:nvSpPr>
            <p:cNvPr id="23" name="WordArt 111">
              <a:extLst>
                <a:ext uri="{FF2B5EF4-FFF2-40B4-BE49-F238E27FC236}">
                  <a16:creationId xmlns:a16="http://schemas.microsoft.com/office/drawing/2014/main" id="{F02E5A3E-926B-2148-9B4E-EAF239197BCD}"/>
                </a:ext>
              </a:extLst>
            </p:cNvPr>
            <p:cNvSpPr>
              <a:spLocks noChangeArrowheads="1" noChangeShapeType="1" noTextEdit="1"/>
            </p:cNvSpPr>
            <p:nvPr/>
          </p:nvSpPr>
          <p:spPr bwMode="auto">
            <a:xfrm>
              <a:off x="1584" y="1008"/>
              <a:ext cx="624" cy="533"/>
            </a:xfrm>
            <a:prstGeom prst="rect">
              <a:avLst/>
            </a:prstGeom>
          </p:spPr>
          <p:txBody>
            <a:bodyPr spcFirstLastPara="1" wrap="none" fromWordArt="1">
              <a:prstTxWarp prst="textArchUp">
                <a:avLst>
                  <a:gd name="adj" fmla="val 9381227"/>
                </a:avLst>
              </a:prstTxWarp>
            </a:bodyPr>
            <a:lstStyle/>
            <a:p>
              <a:pPr algn="ctr"/>
              <a:r>
                <a:rPr lang="en-US" sz="2800" kern="10" dirty="0">
                  <a:ln w="9525">
                    <a:solidFill>
                      <a:srgbClr val="000000"/>
                    </a:solidFill>
                    <a:round/>
                    <a:headEnd/>
                    <a:tailEnd/>
                  </a:ln>
                  <a:solidFill>
                    <a:srgbClr val="0000FF"/>
                  </a:solidFill>
                  <a:latin typeface="Garamond"/>
                </a:rPr>
                <a:t>Network Based Computing</a:t>
              </a:r>
            </a:p>
          </p:txBody>
        </p:sp>
        <p:sp>
          <p:nvSpPr>
            <p:cNvPr id="24" name="WordArt 112">
              <a:extLst>
                <a:ext uri="{FF2B5EF4-FFF2-40B4-BE49-F238E27FC236}">
                  <a16:creationId xmlns:a16="http://schemas.microsoft.com/office/drawing/2014/main" id="{A233AFA1-617B-7348-A8F5-EE29EFD665D0}"/>
                </a:ext>
              </a:extLst>
            </p:cNvPr>
            <p:cNvSpPr>
              <a:spLocks noChangeArrowheads="1" noChangeShapeType="1" noTextEdit="1"/>
            </p:cNvSpPr>
            <p:nvPr/>
          </p:nvSpPr>
          <p:spPr bwMode="auto">
            <a:xfrm>
              <a:off x="1668" y="1475"/>
              <a:ext cx="444" cy="109"/>
            </a:xfrm>
            <a:prstGeom prst="rect">
              <a:avLst/>
            </a:prstGeom>
          </p:spPr>
          <p:txBody>
            <a:bodyPr wrap="none" fromWordArt="1">
              <a:prstTxWarp prst="textPlain">
                <a:avLst>
                  <a:gd name="adj" fmla="val 50000"/>
                </a:avLst>
              </a:prstTxWarp>
            </a:bodyPr>
            <a:lstStyle/>
            <a:p>
              <a:pPr algn="ctr"/>
              <a:r>
                <a:rPr lang="en-US" sz="3600" kern="10" dirty="0">
                  <a:ln w="9525">
                    <a:solidFill>
                      <a:schemeClr val="tx1"/>
                    </a:solidFill>
                    <a:round/>
                    <a:headEnd/>
                    <a:tailEnd/>
                  </a:ln>
                  <a:solidFill>
                    <a:srgbClr val="0000FF"/>
                  </a:solidFill>
                  <a:latin typeface="Garamond"/>
                </a:rPr>
                <a:t>Laboratory</a:t>
              </a:r>
            </a:p>
          </p:txBody>
        </p:sp>
      </p:grpSp>
      <p:sp>
        <p:nvSpPr>
          <p:cNvPr id="113" name="矩形 4">
            <a:extLst>
              <a:ext uri="{FF2B5EF4-FFF2-40B4-BE49-F238E27FC236}">
                <a16:creationId xmlns:a16="http://schemas.microsoft.com/office/drawing/2014/main" id="{6D9A481E-D4DD-9441-9F6F-F5976DC1C8DB}"/>
              </a:ext>
            </a:extLst>
          </p:cNvPr>
          <p:cNvSpPr/>
          <p:nvPr/>
        </p:nvSpPr>
        <p:spPr>
          <a:xfrm>
            <a:off x="2317562" y="2335529"/>
            <a:ext cx="4572000" cy="646331"/>
          </a:xfrm>
          <a:prstGeom prst="rect">
            <a:avLst/>
          </a:prstGeom>
        </p:spPr>
        <p:txBody>
          <a:bodyPr>
            <a:spAutoFit/>
          </a:bodyPr>
          <a:lstStyle/>
          <a:p>
            <a:pPr algn="ctr">
              <a:buFontTx/>
              <a:buNone/>
            </a:pPr>
            <a:r>
              <a:rPr lang="en-US" altLang="zh-CN" sz="1800" dirty="0">
                <a:latin typeface="Calibri"/>
                <a:ea typeface="宋体" pitchFamily="2" charset="-122"/>
                <a:cs typeface="Calibri"/>
              </a:rPr>
              <a:t>Network-Based Computing Laboratory</a:t>
            </a:r>
          </a:p>
          <a:p>
            <a:pPr algn="ctr">
              <a:buFontTx/>
              <a:buNone/>
            </a:pPr>
            <a:r>
              <a:rPr lang="en-US" altLang="zh-CN" sz="1800" dirty="0">
                <a:solidFill>
                  <a:schemeClr val="hlink"/>
                </a:solidFill>
                <a:latin typeface="Calibri"/>
                <a:ea typeface="宋体" pitchFamily="2" charset="-122"/>
                <a:cs typeface="Calibri"/>
                <a:hlinkClick r:id="rId3"/>
              </a:rPr>
              <a:t>http://nowlab.cse.ohio-state.edu</a:t>
            </a:r>
            <a:r>
              <a:rPr lang="en-US" altLang="zh-CN" sz="1800" dirty="0">
                <a:solidFill>
                  <a:schemeClr val="hlink"/>
                </a:solidFill>
                <a:ea typeface="宋体" pitchFamily="2" charset="-122"/>
                <a:hlinkClick r:id="rId3"/>
              </a:rPr>
              <a:t>/</a:t>
            </a:r>
            <a:endParaRPr lang="en-US" altLang="zh-CN" sz="1800" dirty="0">
              <a:solidFill>
                <a:schemeClr val="hlink"/>
              </a:solidFill>
              <a:ea typeface="宋体" pitchFamily="2" charset="-122"/>
            </a:endParaRPr>
          </a:p>
        </p:txBody>
      </p:sp>
      <p:grpSp>
        <p:nvGrpSpPr>
          <p:cNvPr id="114" name="Group 113">
            <a:extLst>
              <a:ext uri="{FF2B5EF4-FFF2-40B4-BE49-F238E27FC236}">
                <a16:creationId xmlns:a16="http://schemas.microsoft.com/office/drawing/2014/main" id="{1EE1250C-417E-8843-968F-451499D6A7C8}"/>
              </a:ext>
            </a:extLst>
          </p:cNvPr>
          <p:cNvGrpSpPr/>
          <p:nvPr/>
        </p:nvGrpSpPr>
        <p:grpSpPr>
          <a:xfrm>
            <a:off x="-126303" y="3374420"/>
            <a:ext cx="6366673" cy="1455994"/>
            <a:chOff x="1874721" y="4664687"/>
            <a:chExt cx="7998194" cy="1834658"/>
          </a:xfrm>
        </p:grpSpPr>
        <p:sp>
          <p:nvSpPr>
            <p:cNvPr id="115" name="Rectangle 114">
              <a:extLst>
                <a:ext uri="{FF2B5EF4-FFF2-40B4-BE49-F238E27FC236}">
                  <a16:creationId xmlns:a16="http://schemas.microsoft.com/office/drawing/2014/main" id="{64719568-19F5-8A40-99D6-EA7E98C31A24}"/>
                </a:ext>
              </a:extLst>
            </p:cNvPr>
            <p:cNvSpPr>
              <a:spLocks noChangeArrowheads="1"/>
            </p:cNvSpPr>
            <p:nvPr/>
          </p:nvSpPr>
          <p:spPr bwMode="auto">
            <a:xfrm>
              <a:off x="1874721" y="5704313"/>
              <a:ext cx="4149790" cy="795032"/>
            </a:xfrm>
            <a:prstGeom prst="rect">
              <a:avLst/>
            </a:prstGeom>
            <a:noFill/>
            <a:ln w="9525">
              <a:noFill/>
              <a:miter lim="800000"/>
              <a:headEnd/>
              <a:tailEnd/>
            </a:ln>
            <a:effectLst/>
          </p:spPr>
          <p:txBody>
            <a:bodyPr wrap="square">
              <a:spAutoFit/>
            </a:bodyPr>
            <a:lstStyle/>
            <a:p>
              <a:pPr algn="ctr"/>
              <a:r>
                <a:rPr lang="en-US" altLang="zh-CN" sz="1200" dirty="0">
                  <a:latin typeface="Calibri"/>
                  <a:ea typeface="宋体" pitchFamily="2" charset="-122"/>
                  <a:cs typeface="Calibri"/>
                </a:rPr>
                <a:t>The High-Performance MPI/PGAS</a:t>
              </a:r>
            </a:p>
            <a:p>
              <a:pPr algn="ctr"/>
              <a:r>
                <a:rPr lang="en-US" altLang="zh-CN" sz="1200" dirty="0">
                  <a:latin typeface="Calibri"/>
                  <a:ea typeface="宋体" pitchFamily="2" charset="-122"/>
                  <a:cs typeface="Calibri"/>
                </a:rPr>
                <a:t> Project</a:t>
              </a:r>
            </a:p>
            <a:p>
              <a:pPr algn="ctr"/>
              <a:r>
                <a:rPr lang="en-US" altLang="zh-CN" sz="1100" u="sng" dirty="0">
                  <a:solidFill>
                    <a:schemeClr val="hlink"/>
                  </a:solidFill>
                  <a:latin typeface="Calibri"/>
                  <a:ea typeface="宋体" pitchFamily="2" charset="-122"/>
                  <a:cs typeface="Calibri"/>
                </a:rPr>
                <a:t>http://mvapich.cse.ohio-state.edu/</a:t>
              </a:r>
              <a:endParaRPr lang="zh-CN" altLang="en-US" sz="1100" u="sng" dirty="0">
                <a:solidFill>
                  <a:schemeClr val="hlink"/>
                </a:solidFill>
                <a:latin typeface="Calibri"/>
                <a:ea typeface="宋体" pitchFamily="2" charset="-122"/>
                <a:cs typeface="Calibri"/>
              </a:endParaRPr>
            </a:p>
          </p:txBody>
        </p:sp>
        <p:pic>
          <p:nvPicPr>
            <p:cNvPr id="116" name="Picture 115">
              <a:extLst>
                <a:ext uri="{FF2B5EF4-FFF2-40B4-BE49-F238E27FC236}">
                  <a16:creationId xmlns:a16="http://schemas.microsoft.com/office/drawing/2014/main" id="{349C3C30-1D1E-304F-B1D4-F940DB2F738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67314" y="4664687"/>
              <a:ext cx="2326021" cy="926276"/>
            </a:xfrm>
            <a:prstGeom prst="rect">
              <a:avLst/>
            </a:prstGeom>
          </p:spPr>
        </p:pic>
        <p:grpSp>
          <p:nvGrpSpPr>
            <p:cNvPr id="117" name="Group 116">
              <a:extLst>
                <a:ext uri="{FF2B5EF4-FFF2-40B4-BE49-F238E27FC236}">
                  <a16:creationId xmlns:a16="http://schemas.microsoft.com/office/drawing/2014/main" id="{36094ABE-011F-8E45-8110-086A52809685}"/>
                </a:ext>
              </a:extLst>
            </p:cNvPr>
            <p:cNvGrpSpPr/>
            <p:nvPr/>
          </p:nvGrpSpPr>
          <p:grpSpPr>
            <a:xfrm>
              <a:off x="5723125" y="4681345"/>
              <a:ext cx="4149790" cy="1809075"/>
              <a:chOff x="7759274" y="4197509"/>
              <a:chExt cx="3781452" cy="1600402"/>
            </a:xfrm>
          </p:grpSpPr>
          <p:sp>
            <p:nvSpPr>
              <p:cNvPr id="118" name="Rectangle 114">
                <a:extLst>
                  <a:ext uri="{FF2B5EF4-FFF2-40B4-BE49-F238E27FC236}">
                    <a16:creationId xmlns:a16="http://schemas.microsoft.com/office/drawing/2014/main" id="{699C3629-CAF2-C842-8BD5-EA0A66AC8BB1}"/>
                  </a:ext>
                </a:extLst>
              </p:cNvPr>
              <p:cNvSpPr>
                <a:spLocks noChangeArrowheads="1"/>
              </p:cNvSpPr>
              <p:nvPr/>
            </p:nvSpPr>
            <p:spPr bwMode="auto">
              <a:xfrm>
                <a:off x="7759274" y="5094584"/>
                <a:ext cx="3781452" cy="703327"/>
              </a:xfrm>
              <a:prstGeom prst="rect">
                <a:avLst/>
              </a:prstGeom>
              <a:noFill/>
              <a:ln w="9525">
                <a:noFill/>
                <a:miter lim="800000"/>
                <a:headEnd/>
                <a:tailEnd/>
              </a:ln>
              <a:effectLst/>
            </p:spPr>
            <p:txBody>
              <a:bodyPr wrap="square">
                <a:spAutoFit/>
              </a:bodyPr>
              <a:lstStyle/>
              <a:p>
                <a:pPr algn="ctr"/>
                <a:r>
                  <a:rPr lang="en-US" altLang="zh-CN" sz="1200" dirty="0">
                    <a:latin typeface="Calibri"/>
                    <a:ea typeface="宋体" pitchFamily="2" charset="-122"/>
                    <a:cs typeface="Calibri"/>
                  </a:rPr>
                  <a:t>The High-Performance Big Data </a:t>
                </a:r>
              </a:p>
              <a:p>
                <a:pPr algn="ctr"/>
                <a:r>
                  <a:rPr lang="en-US" altLang="zh-CN" sz="1200" dirty="0">
                    <a:latin typeface="Calibri"/>
                    <a:ea typeface="宋体" pitchFamily="2" charset="-122"/>
                    <a:cs typeface="Calibri"/>
                  </a:rPr>
                  <a:t>Project</a:t>
                </a:r>
              </a:p>
              <a:p>
                <a:pPr algn="ctr"/>
                <a:r>
                  <a:rPr lang="en-US" altLang="zh-CN" sz="1100" u="sng" dirty="0">
                    <a:solidFill>
                      <a:schemeClr val="hlink"/>
                    </a:solidFill>
                    <a:latin typeface="Calibri"/>
                    <a:ea typeface="宋体" pitchFamily="2" charset="-122"/>
                    <a:cs typeface="Calibri"/>
                  </a:rPr>
                  <a:t>http://hibd.cse.ohio-state.edu/</a:t>
                </a:r>
                <a:endParaRPr lang="zh-CN" altLang="en-US" sz="1100" u="sng" dirty="0">
                  <a:solidFill>
                    <a:schemeClr val="hlink"/>
                  </a:solidFill>
                  <a:latin typeface="Calibri"/>
                  <a:ea typeface="宋体" pitchFamily="2" charset="-122"/>
                  <a:cs typeface="Calibri"/>
                </a:endParaRPr>
              </a:p>
            </p:txBody>
          </p:sp>
          <p:pic>
            <p:nvPicPr>
              <p:cNvPr id="119" name="图片 5">
                <a:extLst>
                  <a:ext uri="{FF2B5EF4-FFF2-40B4-BE49-F238E27FC236}">
                    <a16:creationId xmlns:a16="http://schemas.microsoft.com/office/drawing/2014/main" id="{C6B55620-35CC-384C-89E0-24AEC90513F2}"/>
                  </a:ext>
                </a:extLst>
              </p:cNvPr>
              <p:cNvPicPr>
                <a:picLocks noChangeAspect="1"/>
              </p:cNvPicPr>
              <p:nvPr/>
            </p:nvPicPr>
            <p:blipFill>
              <a:blip r:embed="rId5" cstate="print"/>
              <a:stretch>
                <a:fillRect/>
              </a:stretch>
            </p:blipFill>
            <p:spPr>
              <a:xfrm>
                <a:off x="8889945" y="4197509"/>
                <a:ext cx="1520111" cy="838275"/>
              </a:xfrm>
              <a:prstGeom prst="rect">
                <a:avLst/>
              </a:prstGeom>
            </p:spPr>
          </p:pic>
        </p:grpSp>
      </p:grpSp>
      <p:grpSp>
        <p:nvGrpSpPr>
          <p:cNvPr id="120" name="Group 119">
            <a:extLst>
              <a:ext uri="{FF2B5EF4-FFF2-40B4-BE49-F238E27FC236}">
                <a16:creationId xmlns:a16="http://schemas.microsoft.com/office/drawing/2014/main" id="{6A5D7719-1B82-F84C-ACD0-03FEED843EF2}"/>
              </a:ext>
            </a:extLst>
          </p:cNvPr>
          <p:cNvGrpSpPr/>
          <p:nvPr/>
        </p:nvGrpSpPr>
        <p:grpSpPr>
          <a:xfrm>
            <a:off x="6341310" y="3287130"/>
            <a:ext cx="2706220" cy="1543283"/>
            <a:chOff x="5154404" y="1072431"/>
            <a:chExt cx="4682259" cy="1949435"/>
          </a:xfrm>
        </p:grpSpPr>
        <p:sp>
          <p:nvSpPr>
            <p:cNvPr id="121" name="Rectangle 114">
              <a:extLst>
                <a:ext uri="{FF2B5EF4-FFF2-40B4-BE49-F238E27FC236}">
                  <a16:creationId xmlns:a16="http://schemas.microsoft.com/office/drawing/2014/main" id="{17370038-A6C1-DE44-823F-192617C89250}"/>
                </a:ext>
              </a:extLst>
            </p:cNvPr>
            <p:cNvSpPr>
              <a:spLocks noChangeArrowheads="1"/>
            </p:cNvSpPr>
            <p:nvPr/>
          </p:nvSpPr>
          <p:spPr bwMode="auto">
            <a:xfrm>
              <a:off x="5154404" y="2224877"/>
              <a:ext cx="4682259" cy="796989"/>
            </a:xfrm>
            <a:prstGeom prst="rect">
              <a:avLst/>
            </a:prstGeom>
            <a:noFill/>
            <a:ln w="9525">
              <a:noFill/>
              <a:miter lim="800000"/>
              <a:headEnd/>
              <a:tailEnd/>
            </a:ln>
            <a:effectLst/>
          </p:spPr>
          <p:txBody>
            <a:bodyPr wrap="square">
              <a:spAutoFit/>
            </a:bodyPr>
            <a:lstStyle/>
            <a:p>
              <a:pPr algn="ctr"/>
              <a:r>
                <a:rPr lang="en-US" altLang="zh-CN" sz="1200" dirty="0">
                  <a:latin typeface="Calibri"/>
                  <a:ea typeface="宋体" pitchFamily="2" charset="-122"/>
                  <a:cs typeface="Calibri"/>
                </a:rPr>
                <a:t>The High-Performance Deep Learning </a:t>
              </a:r>
            </a:p>
            <a:p>
              <a:pPr algn="ctr"/>
              <a:r>
                <a:rPr lang="en-US" altLang="zh-CN" sz="1200" dirty="0">
                  <a:latin typeface="Calibri"/>
                  <a:ea typeface="宋体" pitchFamily="2" charset="-122"/>
                  <a:cs typeface="Calibri"/>
                </a:rPr>
                <a:t>Project</a:t>
              </a:r>
            </a:p>
            <a:p>
              <a:pPr algn="ctr"/>
              <a:r>
                <a:rPr lang="en-US" altLang="zh-CN" sz="1100" u="sng" dirty="0">
                  <a:solidFill>
                    <a:schemeClr val="hlink"/>
                  </a:solidFill>
                  <a:latin typeface="Calibri"/>
                  <a:ea typeface="宋体" pitchFamily="2" charset="-122"/>
                  <a:cs typeface="Calibri"/>
                </a:rPr>
                <a:t>http://hidl.cse.ohio-state.edu/</a:t>
              </a:r>
              <a:endParaRPr lang="zh-CN" altLang="en-US" sz="1100" u="sng" dirty="0">
                <a:solidFill>
                  <a:schemeClr val="hlink"/>
                </a:solidFill>
                <a:latin typeface="Calibri"/>
                <a:ea typeface="宋体" pitchFamily="2" charset="-122"/>
                <a:cs typeface="Calibri"/>
              </a:endParaRPr>
            </a:p>
          </p:txBody>
        </p:sp>
        <p:pic>
          <p:nvPicPr>
            <p:cNvPr id="122" name="Picture 121">
              <a:extLst>
                <a:ext uri="{FF2B5EF4-FFF2-40B4-BE49-F238E27FC236}">
                  <a16:creationId xmlns:a16="http://schemas.microsoft.com/office/drawing/2014/main" id="{9AE4B315-02A3-BC47-8EDE-9931497A03E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27704" y="1072431"/>
              <a:ext cx="2093162" cy="1149086"/>
            </a:xfrm>
            <a:prstGeom prst="rect">
              <a:avLst/>
            </a:prstGeom>
          </p:spPr>
        </p:pic>
      </p:grpSp>
      <p:sp>
        <p:nvSpPr>
          <p:cNvPr id="124" name="TextBox 123">
            <a:extLst>
              <a:ext uri="{FF2B5EF4-FFF2-40B4-BE49-F238E27FC236}">
                <a16:creationId xmlns:a16="http://schemas.microsoft.com/office/drawing/2014/main" id="{A7A26E8B-E9E7-8A4D-9A5A-6903FEF82578}"/>
              </a:ext>
            </a:extLst>
          </p:cNvPr>
          <p:cNvSpPr txBox="1"/>
          <p:nvPr/>
        </p:nvSpPr>
        <p:spPr bwMode="auto">
          <a:xfrm>
            <a:off x="2611078" y="2176670"/>
            <a:ext cx="184731" cy="402546"/>
          </a:xfrm>
          <a:prstGeom prst="rect">
            <a:avLst/>
          </a:prstGeom>
          <a:noFill/>
          <a:ln w="12700" cap="sq">
            <a:noFill/>
            <a:miter lim="800000"/>
            <a:headEnd type="none" w="sm" len="sm"/>
            <a:tailEnd type="none" w="sm" len="sm"/>
          </a:ln>
        </p:spPr>
        <p:txBody>
          <a:bodyPr wrap="none" rtlCol="0">
            <a:spAutoFit/>
          </a:bodyPr>
          <a:lstStyle/>
          <a:p>
            <a:pPr algn="ctr" eaLnBrk="0" hangingPunct="0">
              <a:lnSpc>
                <a:spcPct val="120000"/>
              </a:lnSpc>
            </a:pPr>
            <a:endParaRPr lang="en-US" sz="1800" dirty="0">
              <a:latin typeface="+mj-lt"/>
              <a:cs typeface="Arial" pitchFamily="34" charset="0"/>
              <a:hlinkClick r:id="rId7"/>
            </a:endParaRPr>
          </a:p>
        </p:txBody>
      </p:sp>
    </p:spTree>
    <p:extLst>
      <p:ext uri="{BB962C8B-B14F-4D97-AF65-F5344CB8AC3E}">
        <p14:creationId xmlns:p14="http://schemas.microsoft.com/office/powerpoint/2010/main" val="2450089490"/>
      </p:ext>
    </p:extLst>
  </p:cSld>
  <p:clrMapOvr>
    <a:masterClrMapping/>
  </p:clrMapOvr>
  <mc:AlternateContent xmlns:mc="http://schemas.openxmlformats.org/markup-compatibility/2006" xmlns:p14="http://schemas.microsoft.com/office/powerpoint/2010/main">
    <mc:Choice Requires="p14">
      <p:transition spd="slow" p14:dur="2000" advTm="1285"/>
    </mc:Choice>
    <mc:Fallback xmlns="">
      <p:transition spd="slow" advTm="128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18721" y="38658"/>
            <a:ext cx="8623731" cy="511669"/>
          </a:xfrm>
        </p:spPr>
        <p:txBody>
          <a:bodyPr/>
          <a:lstStyle/>
          <a:p>
            <a:pPr eaLnBrk="1" hangingPunct="1"/>
            <a:r>
              <a:rPr lang="en-US" sz="2400" dirty="0">
                <a:solidFill>
                  <a:srgbClr val="C00000"/>
                </a:solidFill>
                <a:latin typeface="Calibri"/>
                <a:ea typeface="Times New Roman" charset="0"/>
                <a:cs typeface="Calibri"/>
              </a:rPr>
              <a:t>Introduction: </a:t>
            </a:r>
            <a:r>
              <a:rPr lang="en-US" sz="2400" dirty="0" err="1">
                <a:solidFill>
                  <a:srgbClr val="C00000"/>
                </a:solidFill>
                <a:latin typeface="Calibri"/>
                <a:ea typeface="Times New Roman" charset="0"/>
                <a:cs typeface="Calibri"/>
              </a:rPr>
              <a:t>SmartNICs</a:t>
            </a:r>
            <a:r>
              <a:rPr lang="en-US" sz="2400" dirty="0">
                <a:solidFill>
                  <a:srgbClr val="C00000"/>
                </a:solidFill>
                <a:latin typeface="Calibri"/>
                <a:ea typeface="Times New Roman" charset="0"/>
                <a:cs typeface="Calibri"/>
              </a:rPr>
              <a:t> in HPC</a:t>
            </a:r>
          </a:p>
        </p:txBody>
      </p:sp>
      <p:sp>
        <p:nvSpPr>
          <p:cNvPr id="26" name="Content Placeholder 2"/>
          <p:cNvSpPr>
            <a:spLocks noGrp="1"/>
          </p:cNvSpPr>
          <p:nvPr>
            <p:ph idx="1"/>
          </p:nvPr>
        </p:nvSpPr>
        <p:spPr>
          <a:xfrm>
            <a:off x="245885" y="550328"/>
            <a:ext cx="8343619" cy="1151864"/>
          </a:xfrm>
        </p:spPr>
        <p:txBody>
          <a:bodyPr/>
          <a:lstStyle/>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lang="en-US" dirty="0">
                <a:solidFill>
                  <a:srgbClr val="000000"/>
                </a:solidFill>
                <a:latin typeface="Calibri"/>
                <a:ea typeface="Times New Roman" charset="0"/>
                <a:cs typeface="Calibri"/>
              </a:rPr>
              <a:t>MPI is the de-facto programming model in High Performance Computing (HPC)</a:t>
            </a:r>
          </a:p>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lang="en-US" dirty="0">
                <a:solidFill>
                  <a:srgbClr val="000000"/>
                </a:solidFill>
                <a:latin typeface="Calibri"/>
                <a:ea typeface="Times New Roman" charset="0"/>
                <a:cs typeface="Calibri"/>
              </a:rPr>
              <a:t>HPC applications have computation and communication</a:t>
            </a:r>
          </a:p>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lang="en-US" dirty="0">
                <a:solidFill>
                  <a:srgbClr val="000000"/>
                </a:solidFill>
                <a:latin typeface="Calibri"/>
                <a:ea typeface="Times New Roman" charset="0"/>
                <a:cs typeface="Calibri"/>
              </a:rPr>
              <a:t>MPI non-blocking primitives allows compute and communication overlap</a:t>
            </a:r>
          </a:p>
          <a:p>
            <a:pPr marL="342900" marR="0" lvl="0" indent="-342900" algn="l" defTabSz="914400" rtl="0" eaLnBrk="1" fontAlgn="base" latinLnBrk="0" hangingPunct="1">
              <a:lnSpc>
                <a:spcPct val="120000"/>
              </a:lnSpc>
              <a:spcBef>
                <a:spcPct val="20000"/>
              </a:spcBef>
              <a:spcAft>
                <a:spcPct val="0"/>
              </a:spcAft>
              <a:buClrTx/>
              <a:buSzTx/>
              <a:buFontTx/>
              <a:buChar char="•"/>
              <a:tabLst/>
              <a:defRPr/>
            </a:pPr>
            <a:endParaRPr lang="en-US" dirty="0">
              <a:latin typeface="Calibri"/>
              <a:ea typeface="Times New Roman" charset="0"/>
              <a:cs typeface="Calibri"/>
            </a:endParaRPr>
          </a:p>
        </p:txBody>
      </p:sp>
      <p:sp>
        <p:nvSpPr>
          <p:cNvPr id="59" name="Rectangle 58">
            <a:extLst>
              <a:ext uri="{FF2B5EF4-FFF2-40B4-BE49-F238E27FC236}">
                <a16:creationId xmlns:a16="http://schemas.microsoft.com/office/drawing/2014/main" id="{EEA396BB-27E8-E849-93F7-9012B553C8F7}"/>
              </a:ext>
            </a:extLst>
          </p:cNvPr>
          <p:cNvSpPr/>
          <p:nvPr/>
        </p:nvSpPr>
        <p:spPr>
          <a:xfrm>
            <a:off x="786193" y="2412903"/>
            <a:ext cx="319833" cy="1514779"/>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0" name="Rectangle 59">
            <a:extLst>
              <a:ext uri="{FF2B5EF4-FFF2-40B4-BE49-F238E27FC236}">
                <a16:creationId xmlns:a16="http://schemas.microsoft.com/office/drawing/2014/main" id="{F395064E-E513-3A45-BD1A-866F71CC4E99}"/>
              </a:ext>
            </a:extLst>
          </p:cNvPr>
          <p:cNvSpPr/>
          <p:nvPr/>
        </p:nvSpPr>
        <p:spPr>
          <a:xfrm>
            <a:off x="786191" y="2542522"/>
            <a:ext cx="319832" cy="181656"/>
          </a:xfrm>
          <a:prstGeom prst="rect">
            <a:avLst/>
          </a:prstGeom>
          <a:solidFill>
            <a:srgbClr val="ED7D31">
              <a:lumMod val="5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1" name="Rectangle 60">
            <a:extLst>
              <a:ext uri="{FF2B5EF4-FFF2-40B4-BE49-F238E27FC236}">
                <a16:creationId xmlns:a16="http://schemas.microsoft.com/office/drawing/2014/main" id="{30AFCE0D-749B-FB44-93B3-416BAA83536A}"/>
              </a:ext>
            </a:extLst>
          </p:cNvPr>
          <p:cNvSpPr/>
          <p:nvPr/>
        </p:nvSpPr>
        <p:spPr>
          <a:xfrm>
            <a:off x="786193" y="2417486"/>
            <a:ext cx="319832" cy="120952"/>
          </a:xfrm>
          <a:prstGeom prst="rect">
            <a:avLst/>
          </a:prstGeom>
          <a:solidFill>
            <a:srgbClr val="70AD47"/>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2" name="Rectangle 61">
            <a:extLst>
              <a:ext uri="{FF2B5EF4-FFF2-40B4-BE49-F238E27FC236}">
                <a16:creationId xmlns:a16="http://schemas.microsoft.com/office/drawing/2014/main" id="{513E1CC9-7583-5445-8C19-A9172BA1F5F6}"/>
              </a:ext>
            </a:extLst>
          </p:cNvPr>
          <p:cNvSpPr/>
          <p:nvPr/>
        </p:nvSpPr>
        <p:spPr>
          <a:xfrm>
            <a:off x="786192" y="2724677"/>
            <a:ext cx="319832" cy="120952"/>
          </a:xfrm>
          <a:prstGeom prst="rect">
            <a:avLst/>
          </a:prstGeom>
          <a:solidFill>
            <a:srgbClr val="70AD47"/>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3" name="Rectangle 62">
            <a:extLst>
              <a:ext uri="{FF2B5EF4-FFF2-40B4-BE49-F238E27FC236}">
                <a16:creationId xmlns:a16="http://schemas.microsoft.com/office/drawing/2014/main" id="{03F2DE21-E606-D548-9785-52CDD0DE70A3}"/>
              </a:ext>
            </a:extLst>
          </p:cNvPr>
          <p:cNvSpPr/>
          <p:nvPr/>
        </p:nvSpPr>
        <p:spPr>
          <a:xfrm>
            <a:off x="786192" y="3119615"/>
            <a:ext cx="319832" cy="120952"/>
          </a:xfrm>
          <a:prstGeom prst="rect">
            <a:avLst/>
          </a:prstGeom>
          <a:solidFill>
            <a:srgbClr val="70AD47"/>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4" name="Rectangle 63">
            <a:extLst>
              <a:ext uri="{FF2B5EF4-FFF2-40B4-BE49-F238E27FC236}">
                <a16:creationId xmlns:a16="http://schemas.microsoft.com/office/drawing/2014/main" id="{4B832469-9C8E-9548-A9D1-A6E1837E4434}"/>
              </a:ext>
            </a:extLst>
          </p:cNvPr>
          <p:cNvSpPr/>
          <p:nvPr/>
        </p:nvSpPr>
        <p:spPr>
          <a:xfrm>
            <a:off x="786192" y="3443815"/>
            <a:ext cx="319832" cy="120952"/>
          </a:xfrm>
          <a:prstGeom prst="rect">
            <a:avLst/>
          </a:prstGeom>
          <a:solidFill>
            <a:srgbClr val="70AD47"/>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5" name="Rectangle 64">
            <a:extLst>
              <a:ext uri="{FF2B5EF4-FFF2-40B4-BE49-F238E27FC236}">
                <a16:creationId xmlns:a16="http://schemas.microsoft.com/office/drawing/2014/main" id="{8AD058EE-1DFF-2E43-8947-E4051F6874BC}"/>
              </a:ext>
            </a:extLst>
          </p:cNvPr>
          <p:cNvSpPr/>
          <p:nvPr/>
        </p:nvSpPr>
        <p:spPr>
          <a:xfrm>
            <a:off x="786192" y="3806730"/>
            <a:ext cx="319832" cy="120952"/>
          </a:xfrm>
          <a:prstGeom prst="rect">
            <a:avLst/>
          </a:prstGeom>
          <a:solidFill>
            <a:srgbClr val="70AD47"/>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6" name="Rectangle 65">
            <a:extLst>
              <a:ext uri="{FF2B5EF4-FFF2-40B4-BE49-F238E27FC236}">
                <a16:creationId xmlns:a16="http://schemas.microsoft.com/office/drawing/2014/main" id="{F4CAFA38-64D5-F548-8DBA-0B3C0797AB14}"/>
              </a:ext>
            </a:extLst>
          </p:cNvPr>
          <p:cNvSpPr/>
          <p:nvPr/>
        </p:nvSpPr>
        <p:spPr>
          <a:xfrm>
            <a:off x="786190" y="2845630"/>
            <a:ext cx="319833" cy="280282"/>
          </a:xfrm>
          <a:prstGeom prst="rect">
            <a:avLst/>
          </a:prstGeom>
          <a:solidFill>
            <a:srgbClr val="ED7D31">
              <a:lumMod val="5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7" name="Rectangle 66">
            <a:extLst>
              <a:ext uri="{FF2B5EF4-FFF2-40B4-BE49-F238E27FC236}">
                <a16:creationId xmlns:a16="http://schemas.microsoft.com/office/drawing/2014/main" id="{56527344-B691-E147-AAB2-DDD14F4E13F4}"/>
              </a:ext>
            </a:extLst>
          </p:cNvPr>
          <p:cNvSpPr/>
          <p:nvPr/>
        </p:nvSpPr>
        <p:spPr>
          <a:xfrm>
            <a:off x="786189" y="3231713"/>
            <a:ext cx="319832" cy="212102"/>
          </a:xfrm>
          <a:prstGeom prst="rect">
            <a:avLst/>
          </a:prstGeom>
          <a:solidFill>
            <a:srgbClr val="ED7D31">
              <a:lumMod val="5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8" name="Rectangle 67">
            <a:extLst>
              <a:ext uri="{FF2B5EF4-FFF2-40B4-BE49-F238E27FC236}">
                <a16:creationId xmlns:a16="http://schemas.microsoft.com/office/drawing/2014/main" id="{285584C7-FE29-314C-A9F4-2C226BC9B932}"/>
              </a:ext>
            </a:extLst>
          </p:cNvPr>
          <p:cNvSpPr/>
          <p:nvPr/>
        </p:nvSpPr>
        <p:spPr>
          <a:xfrm>
            <a:off x="786188" y="3567430"/>
            <a:ext cx="319832" cy="239300"/>
          </a:xfrm>
          <a:prstGeom prst="rect">
            <a:avLst/>
          </a:prstGeom>
          <a:solidFill>
            <a:srgbClr val="ED7D31">
              <a:lumMod val="5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0" name="Content Placeholder 2">
            <a:extLst>
              <a:ext uri="{FF2B5EF4-FFF2-40B4-BE49-F238E27FC236}">
                <a16:creationId xmlns:a16="http://schemas.microsoft.com/office/drawing/2014/main" id="{1D5025F5-DB06-E247-8C52-EACBB487E611}"/>
              </a:ext>
            </a:extLst>
          </p:cNvPr>
          <p:cNvSpPr txBox="1">
            <a:spLocks/>
          </p:cNvSpPr>
          <p:nvPr/>
        </p:nvSpPr>
        <p:spPr bwMode="auto">
          <a:xfrm>
            <a:off x="418721" y="4004971"/>
            <a:ext cx="1716498" cy="767052"/>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lnSpc>
                <a:spcPct val="120000"/>
              </a:lnSpc>
              <a:spcBef>
                <a:spcPct val="20000"/>
              </a:spcBef>
              <a:spcAft>
                <a:spcPct val="0"/>
              </a:spcAft>
              <a:buChar char="•"/>
              <a:defRPr kumimoji="1" lang="en-US" sz="1800" b="0" i="0">
                <a:solidFill>
                  <a:schemeClr val="tx1"/>
                </a:solidFill>
                <a:latin typeface="+mj-lt"/>
                <a:ea typeface="+mn-ea"/>
                <a:cs typeface="Calibri Regular" charset="0"/>
              </a:defRPr>
            </a:lvl1pPr>
            <a:lvl2pPr marL="742950" indent="-285750" algn="l" rtl="0" eaLnBrk="0" fontAlgn="base" hangingPunct="0">
              <a:lnSpc>
                <a:spcPct val="120000"/>
              </a:lnSpc>
              <a:spcBef>
                <a:spcPct val="20000"/>
              </a:spcBef>
              <a:spcAft>
                <a:spcPct val="0"/>
              </a:spcAft>
              <a:buChar char="–"/>
              <a:defRPr kumimoji="1" sz="1600" b="0" i="0">
                <a:solidFill>
                  <a:schemeClr val="tx1"/>
                </a:solidFill>
                <a:latin typeface="+mj-lt"/>
                <a:cs typeface="Calibri Regular" charset="0"/>
              </a:defRPr>
            </a:lvl2pPr>
            <a:lvl3pPr marL="11430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3pPr>
            <a:lvl4pPr marL="16002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4pPr>
            <a:lvl5pPr marL="20574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5pPr>
            <a:lvl6pPr marL="2514600" indent="-228600" algn="l" rtl="0" eaLnBrk="0" fontAlgn="base" hangingPunct="0">
              <a:spcBef>
                <a:spcPct val="20000"/>
              </a:spcBef>
              <a:spcAft>
                <a:spcPct val="0"/>
              </a:spcAft>
              <a:buChar char="•"/>
              <a:defRPr kumimoji="1" sz="1600">
                <a:solidFill>
                  <a:schemeClr val="tx1"/>
                </a:solidFill>
                <a:latin typeface="+mn-lt"/>
              </a:defRPr>
            </a:lvl6pPr>
            <a:lvl7pPr marL="2971800" indent="-228600" algn="l" rtl="0" eaLnBrk="0" fontAlgn="base" hangingPunct="0">
              <a:spcBef>
                <a:spcPct val="20000"/>
              </a:spcBef>
              <a:spcAft>
                <a:spcPct val="0"/>
              </a:spcAft>
              <a:buChar char="•"/>
              <a:defRPr kumimoji="1" sz="1600">
                <a:solidFill>
                  <a:schemeClr val="tx1"/>
                </a:solidFill>
                <a:latin typeface="+mn-lt"/>
              </a:defRPr>
            </a:lvl7pPr>
            <a:lvl8pPr marL="3429000" indent="-228600" algn="l" rtl="0" eaLnBrk="0" fontAlgn="base" hangingPunct="0">
              <a:spcBef>
                <a:spcPct val="20000"/>
              </a:spcBef>
              <a:spcAft>
                <a:spcPct val="0"/>
              </a:spcAft>
              <a:buChar char="•"/>
              <a:defRPr kumimoji="1" sz="1600">
                <a:solidFill>
                  <a:schemeClr val="tx1"/>
                </a:solidFill>
                <a:latin typeface="+mn-lt"/>
              </a:defRPr>
            </a:lvl8pPr>
            <a:lvl9pPr marL="3886200" indent="-228600" algn="l" rtl="0" eaLnBrk="0" fontAlgn="base" hangingPunct="0">
              <a:spcBef>
                <a:spcPct val="20000"/>
              </a:spcBef>
              <a:spcAft>
                <a:spcPct val="0"/>
              </a:spcAft>
              <a:buChar char="•"/>
              <a:defRPr kumimoji="1" sz="1600">
                <a:solidFill>
                  <a:schemeClr val="tx1"/>
                </a:solidFill>
                <a:latin typeface="+mn-lt"/>
              </a:defRPr>
            </a:lvl9pPr>
          </a:lstStyle>
          <a:p>
            <a:pPr marL="0" indent="0">
              <a:buNone/>
            </a:pPr>
            <a:r>
              <a:rPr lang="en-US" sz="1400" kern="0" dirty="0"/>
              <a:t>(a) Non-Bocking Transfer with Host Progression</a:t>
            </a:r>
          </a:p>
          <a:p>
            <a:endParaRPr lang="en-US" kern="0" dirty="0"/>
          </a:p>
        </p:txBody>
      </p:sp>
      <p:sp>
        <p:nvSpPr>
          <p:cNvPr id="71" name="Rectangle 70">
            <a:extLst>
              <a:ext uri="{FF2B5EF4-FFF2-40B4-BE49-F238E27FC236}">
                <a16:creationId xmlns:a16="http://schemas.microsoft.com/office/drawing/2014/main" id="{0E7D07A6-0C7C-1D48-B13C-717432B05019}"/>
              </a:ext>
            </a:extLst>
          </p:cNvPr>
          <p:cNvSpPr/>
          <p:nvPr/>
        </p:nvSpPr>
        <p:spPr>
          <a:xfrm>
            <a:off x="2245474" y="2412903"/>
            <a:ext cx="319833" cy="1196682"/>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3" name="Rectangle 72">
            <a:extLst>
              <a:ext uri="{FF2B5EF4-FFF2-40B4-BE49-F238E27FC236}">
                <a16:creationId xmlns:a16="http://schemas.microsoft.com/office/drawing/2014/main" id="{060FB901-F1B6-0B40-88DB-E947FBE15F59}"/>
              </a:ext>
            </a:extLst>
          </p:cNvPr>
          <p:cNvSpPr/>
          <p:nvPr/>
        </p:nvSpPr>
        <p:spPr>
          <a:xfrm>
            <a:off x="2245474" y="2417485"/>
            <a:ext cx="319832" cy="120952"/>
          </a:xfrm>
          <a:prstGeom prst="rect">
            <a:avLst/>
          </a:prstGeom>
          <a:solidFill>
            <a:srgbClr val="70AD47"/>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7" name="Rectangle 76">
            <a:extLst>
              <a:ext uri="{FF2B5EF4-FFF2-40B4-BE49-F238E27FC236}">
                <a16:creationId xmlns:a16="http://schemas.microsoft.com/office/drawing/2014/main" id="{421C4E11-881E-7347-83A1-04E716D897FC}"/>
              </a:ext>
            </a:extLst>
          </p:cNvPr>
          <p:cNvSpPr/>
          <p:nvPr/>
        </p:nvSpPr>
        <p:spPr>
          <a:xfrm>
            <a:off x="2245462" y="3488633"/>
            <a:ext cx="319832" cy="120952"/>
          </a:xfrm>
          <a:prstGeom prst="rect">
            <a:avLst/>
          </a:prstGeom>
          <a:solidFill>
            <a:srgbClr val="70AD47"/>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1" name="Rectangle 80">
            <a:extLst>
              <a:ext uri="{FF2B5EF4-FFF2-40B4-BE49-F238E27FC236}">
                <a16:creationId xmlns:a16="http://schemas.microsoft.com/office/drawing/2014/main" id="{BE92A5ED-E211-F348-943B-D1ED1999B42C}"/>
              </a:ext>
            </a:extLst>
          </p:cNvPr>
          <p:cNvSpPr/>
          <p:nvPr/>
        </p:nvSpPr>
        <p:spPr>
          <a:xfrm>
            <a:off x="2245461" y="2553582"/>
            <a:ext cx="319834" cy="950195"/>
          </a:xfrm>
          <a:prstGeom prst="rect">
            <a:avLst/>
          </a:prstGeom>
          <a:solidFill>
            <a:srgbClr val="ED7D31">
              <a:lumMod val="5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3" name="Rectangle 82">
            <a:extLst>
              <a:ext uri="{FF2B5EF4-FFF2-40B4-BE49-F238E27FC236}">
                <a16:creationId xmlns:a16="http://schemas.microsoft.com/office/drawing/2014/main" id="{A3DB7248-3A24-6044-89E7-84AF889C2491}"/>
              </a:ext>
            </a:extLst>
          </p:cNvPr>
          <p:cNvSpPr/>
          <p:nvPr/>
        </p:nvSpPr>
        <p:spPr>
          <a:xfrm>
            <a:off x="2944760" y="2415728"/>
            <a:ext cx="319833" cy="1196682"/>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4" name="Rectangle 83">
            <a:extLst>
              <a:ext uri="{FF2B5EF4-FFF2-40B4-BE49-F238E27FC236}">
                <a16:creationId xmlns:a16="http://schemas.microsoft.com/office/drawing/2014/main" id="{D4BA6C37-C4AB-A547-9C3F-76CF7639B4BC}"/>
              </a:ext>
            </a:extLst>
          </p:cNvPr>
          <p:cNvSpPr/>
          <p:nvPr/>
        </p:nvSpPr>
        <p:spPr>
          <a:xfrm>
            <a:off x="2944761" y="2637370"/>
            <a:ext cx="319832" cy="745588"/>
          </a:xfrm>
          <a:prstGeom prst="rect">
            <a:avLst/>
          </a:prstGeom>
          <a:solidFill>
            <a:srgbClr val="70AD47"/>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cxnSp>
        <p:nvCxnSpPr>
          <p:cNvPr id="85" name="Straight Arrow Connector 84">
            <a:extLst>
              <a:ext uri="{FF2B5EF4-FFF2-40B4-BE49-F238E27FC236}">
                <a16:creationId xmlns:a16="http://schemas.microsoft.com/office/drawing/2014/main" id="{71D111BE-13B1-854A-9A05-FB6675A402D7}"/>
              </a:ext>
            </a:extLst>
          </p:cNvPr>
          <p:cNvCxnSpPr>
            <a:cxnSpLocks/>
          </p:cNvCxnSpPr>
          <p:nvPr/>
        </p:nvCxnSpPr>
        <p:spPr bwMode="auto">
          <a:xfrm>
            <a:off x="2521462" y="2476766"/>
            <a:ext cx="451579" cy="173100"/>
          </a:xfrm>
          <a:prstGeom prst="straightConnector1">
            <a:avLst/>
          </a:prstGeom>
          <a:solidFill>
            <a:schemeClr val="accent1"/>
          </a:solidFill>
          <a:ln w="12700" cap="sq" cmpd="sng" algn="ctr">
            <a:solidFill>
              <a:schemeClr val="tx1"/>
            </a:solidFill>
            <a:prstDash val="sysDash"/>
            <a:round/>
            <a:headEnd type="none" w="med" len="med"/>
            <a:tailEnd type="triangle"/>
          </a:ln>
          <a:effectLst/>
        </p:spPr>
      </p:cxnSp>
      <p:cxnSp>
        <p:nvCxnSpPr>
          <p:cNvPr id="86" name="Straight Arrow Connector 85">
            <a:extLst>
              <a:ext uri="{FF2B5EF4-FFF2-40B4-BE49-F238E27FC236}">
                <a16:creationId xmlns:a16="http://schemas.microsoft.com/office/drawing/2014/main" id="{F35783CF-82F9-3144-9B05-01D4DDF961E3}"/>
              </a:ext>
            </a:extLst>
          </p:cNvPr>
          <p:cNvCxnSpPr>
            <a:cxnSpLocks/>
            <a:endCxn id="77" idx="3"/>
          </p:cNvCxnSpPr>
          <p:nvPr/>
        </p:nvCxnSpPr>
        <p:spPr bwMode="auto">
          <a:xfrm flipH="1">
            <a:off x="2565294" y="3337764"/>
            <a:ext cx="407747" cy="211345"/>
          </a:xfrm>
          <a:prstGeom prst="straightConnector1">
            <a:avLst/>
          </a:prstGeom>
          <a:solidFill>
            <a:schemeClr val="accent1"/>
          </a:solidFill>
          <a:ln w="12700" cap="sq" cmpd="sng" algn="ctr">
            <a:solidFill>
              <a:schemeClr val="tx1"/>
            </a:solidFill>
            <a:prstDash val="sysDash"/>
            <a:round/>
            <a:headEnd type="none" w="med" len="med"/>
            <a:tailEnd type="triangle"/>
          </a:ln>
          <a:effectLst/>
        </p:spPr>
      </p:cxnSp>
      <p:sp>
        <p:nvSpPr>
          <p:cNvPr id="90" name="Content Placeholder 2">
            <a:extLst>
              <a:ext uri="{FF2B5EF4-FFF2-40B4-BE49-F238E27FC236}">
                <a16:creationId xmlns:a16="http://schemas.microsoft.com/office/drawing/2014/main" id="{7BB5F166-9390-A24B-BD81-6641E23C0282}"/>
              </a:ext>
            </a:extLst>
          </p:cNvPr>
          <p:cNvSpPr txBox="1">
            <a:spLocks/>
          </p:cNvSpPr>
          <p:nvPr/>
        </p:nvSpPr>
        <p:spPr bwMode="auto">
          <a:xfrm>
            <a:off x="2182034" y="3960378"/>
            <a:ext cx="1949940" cy="854996"/>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lnSpc>
                <a:spcPct val="120000"/>
              </a:lnSpc>
              <a:spcBef>
                <a:spcPct val="20000"/>
              </a:spcBef>
              <a:spcAft>
                <a:spcPct val="0"/>
              </a:spcAft>
              <a:buChar char="•"/>
              <a:defRPr kumimoji="1" lang="en-US" sz="1800" b="0" i="0">
                <a:solidFill>
                  <a:schemeClr val="tx1"/>
                </a:solidFill>
                <a:latin typeface="+mj-lt"/>
                <a:ea typeface="+mn-ea"/>
                <a:cs typeface="Calibri Regular" charset="0"/>
              </a:defRPr>
            </a:lvl1pPr>
            <a:lvl2pPr marL="742950" indent="-285750" algn="l" rtl="0" eaLnBrk="0" fontAlgn="base" hangingPunct="0">
              <a:lnSpc>
                <a:spcPct val="120000"/>
              </a:lnSpc>
              <a:spcBef>
                <a:spcPct val="20000"/>
              </a:spcBef>
              <a:spcAft>
                <a:spcPct val="0"/>
              </a:spcAft>
              <a:buChar char="–"/>
              <a:defRPr kumimoji="1" sz="1600" b="0" i="0">
                <a:solidFill>
                  <a:schemeClr val="tx1"/>
                </a:solidFill>
                <a:latin typeface="+mj-lt"/>
                <a:cs typeface="Calibri Regular" charset="0"/>
              </a:defRPr>
            </a:lvl2pPr>
            <a:lvl3pPr marL="11430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3pPr>
            <a:lvl4pPr marL="16002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4pPr>
            <a:lvl5pPr marL="20574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5pPr>
            <a:lvl6pPr marL="2514600" indent="-228600" algn="l" rtl="0" eaLnBrk="0" fontAlgn="base" hangingPunct="0">
              <a:spcBef>
                <a:spcPct val="20000"/>
              </a:spcBef>
              <a:spcAft>
                <a:spcPct val="0"/>
              </a:spcAft>
              <a:buChar char="•"/>
              <a:defRPr kumimoji="1" sz="1600">
                <a:solidFill>
                  <a:schemeClr val="tx1"/>
                </a:solidFill>
                <a:latin typeface="+mn-lt"/>
              </a:defRPr>
            </a:lvl6pPr>
            <a:lvl7pPr marL="2971800" indent="-228600" algn="l" rtl="0" eaLnBrk="0" fontAlgn="base" hangingPunct="0">
              <a:spcBef>
                <a:spcPct val="20000"/>
              </a:spcBef>
              <a:spcAft>
                <a:spcPct val="0"/>
              </a:spcAft>
              <a:buChar char="•"/>
              <a:defRPr kumimoji="1" sz="1600">
                <a:solidFill>
                  <a:schemeClr val="tx1"/>
                </a:solidFill>
                <a:latin typeface="+mn-lt"/>
              </a:defRPr>
            </a:lvl7pPr>
            <a:lvl8pPr marL="3429000" indent="-228600" algn="l" rtl="0" eaLnBrk="0" fontAlgn="base" hangingPunct="0">
              <a:spcBef>
                <a:spcPct val="20000"/>
              </a:spcBef>
              <a:spcAft>
                <a:spcPct val="0"/>
              </a:spcAft>
              <a:buChar char="•"/>
              <a:defRPr kumimoji="1" sz="1600">
                <a:solidFill>
                  <a:schemeClr val="tx1"/>
                </a:solidFill>
                <a:latin typeface="+mn-lt"/>
              </a:defRPr>
            </a:lvl8pPr>
            <a:lvl9pPr marL="3886200" indent="-228600" algn="l" rtl="0" eaLnBrk="0" fontAlgn="base" hangingPunct="0">
              <a:spcBef>
                <a:spcPct val="20000"/>
              </a:spcBef>
              <a:spcAft>
                <a:spcPct val="0"/>
              </a:spcAft>
              <a:buChar char="•"/>
              <a:defRPr kumimoji="1" sz="1600">
                <a:solidFill>
                  <a:schemeClr val="tx1"/>
                </a:solidFill>
                <a:latin typeface="+mn-lt"/>
              </a:defRPr>
            </a:lvl9pPr>
          </a:lstStyle>
          <a:p>
            <a:pPr marL="0" indent="0">
              <a:buNone/>
            </a:pPr>
            <a:r>
              <a:rPr lang="en-US" sz="1400" kern="0" dirty="0"/>
              <a:t>(b) Non-Bocking Transfer offloaded to </a:t>
            </a:r>
            <a:r>
              <a:rPr lang="en-US" sz="1400" kern="0" dirty="0" err="1"/>
              <a:t>SmartNICs</a:t>
            </a:r>
            <a:endParaRPr lang="en-US" sz="1400" kern="0" dirty="0"/>
          </a:p>
          <a:p>
            <a:endParaRPr lang="en-US" kern="0" dirty="0"/>
          </a:p>
        </p:txBody>
      </p:sp>
      <p:cxnSp>
        <p:nvCxnSpPr>
          <p:cNvPr id="92" name="Straight Connector 91">
            <a:extLst>
              <a:ext uri="{FF2B5EF4-FFF2-40B4-BE49-F238E27FC236}">
                <a16:creationId xmlns:a16="http://schemas.microsoft.com/office/drawing/2014/main" id="{A84BA3F3-85D4-D340-BAAF-973701185D62}"/>
              </a:ext>
            </a:extLst>
          </p:cNvPr>
          <p:cNvCxnSpPr>
            <a:cxnSpLocks/>
          </p:cNvCxnSpPr>
          <p:nvPr/>
        </p:nvCxnSpPr>
        <p:spPr bwMode="auto">
          <a:xfrm flipV="1">
            <a:off x="3886388" y="1764212"/>
            <a:ext cx="9423" cy="3166514"/>
          </a:xfrm>
          <a:prstGeom prst="line">
            <a:avLst/>
          </a:prstGeom>
          <a:solidFill>
            <a:schemeClr val="accent1"/>
          </a:solidFill>
          <a:ln w="12700" cap="sq" cmpd="sng" algn="ctr">
            <a:solidFill>
              <a:schemeClr val="tx1"/>
            </a:solidFill>
            <a:prstDash val="solid"/>
            <a:round/>
            <a:headEnd type="none" w="med" len="med"/>
            <a:tailEnd type="none" w="med" len="med"/>
          </a:ln>
          <a:effectLst/>
        </p:spPr>
      </p:cxnSp>
      <p:cxnSp>
        <p:nvCxnSpPr>
          <p:cNvPr id="94" name="Straight Connector 93">
            <a:extLst>
              <a:ext uri="{FF2B5EF4-FFF2-40B4-BE49-F238E27FC236}">
                <a16:creationId xmlns:a16="http://schemas.microsoft.com/office/drawing/2014/main" id="{393816C3-5E3E-1B4F-8753-3941AEFB2496}"/>
              </a:ext>
            </a:extLst>
          </p:cNvPr>
          <p:cNvCxnSpPr>
            <a:cxnSpLocks/>
          </p:cNvCxnSpPr>
          <p:nvPr/>
        </p:nvCxnSpPr>
        <p:spPr bwMode="auto">
          <a:xfrm flipH="1">
            <a:off x="0" y="1764212"/>
            <a:ext cx="3886388" cy="0"/>
          </a:xfrm>
          <a:prstGeom prst="line">
            <a:avLst/>
          </a:prstGeom>
          <a:solidFill>
            <a:schemeClr val="accent1"/>
          </a:solidFill>
          <a:ln w="12700" cap="sq" cmpd="sng" algn="ctr">
            <a:solidFill>
              <a:schemeClr val="tx1"/>
            </a:solidFill>
            <a:prstDash val="solid"/>
            <a:round/>
            <a:headEnd type="none" w="med" len="med"/>
            <a:tailEnd type="none" w="med" len="med"/>
          </a:ln>
          <a:effectLst/>
        </p:spPr>
      </p:cxnSp>
      <p:sp>
        <p:nvSpPr>
          <p:cNvPr id="98" name="TextBox 97">
            <a:extLst>
              <a:ext uri="{FF2B5EF4-FFF2-40B4-BE49-F238E27FC236}">
                <a16:creationId xmlns:a16="http://schemas.microsoft.com/office/drawing/2014/main" id="{E3C1B313-9ECD-7E46-828D-87DA525B8530}"/>
              </a:ext>
            </a:extLst>
          </p:cNvPr>
          <p:cNvSpPr txBox="1"/>
          <p:nvPr/>
        </p:nvSpPr>
        <p:spPr>
          <a:xfrm>
            <a:off x="702364" y="2097584"/>
            <a:ext cx="648924" cy="369332"/>
          </a:xfrm>
          <a:prstGeom prst="rect">
            <a:avLst/>
          </a:prstGeom>
          <a:noFill/>
        </p:spPr>
        <p:txBody>
          <a:bodyPr wrap="square" rtlCol="0">
            <a:spAutoFit/>
          </a:bodyPr>
          <a:lstStyle/>
          <a:p>
            <a:pPr fontAlgn="auto">
              <a:spcBef>
                <a:spcPts val="0"/>
              </a:spcBef>
              <a:spcAft>
                <a:spcPts val="0"/>
              </a:spcAft>
            </a:pPr>
            <a:r>
              <a:rPr lang="en-US" sz="1800" b="0" dirty="0">
                <a:solidFill>
                  <a:prstClr val="black"/>
                </a:solidFill>
                <a:latin typeface="Calibri" panose="020F0502020204030204"/>
              </a:rPr>
              <a:t>CPU</a:t>
            </a:r>
          </a:p>
        </p:txBody>
      </p:sp>
      <p:sp>
        <p:nvSpPr>
          <p:cNvPr id="99" name="TextBox 98">
            <a:extLst>
              <a:ext uri="{FF2B5EF4-FFF2-40B4-BE49-F238E27FC236}">
                <a16:creationId xmlns:a16="http://schemas.microsoft.com/office/drawing/2014/main" id="{BCE2324E-E112-A644-8D6D-C47CD9B3C307}"/>
              </a:ext>
            </a:extLst>
          </p:cNvPr>
          <p:cNvSpPr txBox="1"/>
          <p:nvPr/>
        </p:nvSpPr>
        <p:spPr>
          <a:xfrm>
            <a:off x="2652548" y="2104736"/>
            <a:ext cx="1224089" cy="369332"/>
          </a:xfrm>
          <a:prstGeom prst="rect">
            <a:avLst/>
          </a:prstGeom>
          <a:noFill/>
        </p:spPr>
        <p:txBody>
          <a:bodyPr wrap="square" rtlCol="0">
            <a:spAutoFit/>
          </a:bodyPr>
          <a:lstStyle/>
          <a:p>
            <a:pPr fontAlgn="auto">
              <a:spcBef>
                <a:spcPts val="0"/>
              </a:spcBef>
              <a:spcAft>
                <a:spcPts val="0"/>
              </a:spcAft>
            </a:pPr>
            <a:r>
              <a:rPr lang="en-US" sz="1800" b="0" dirty="0" err="1">
                <a:solidFill>
                  <a:prstClr val="black"/>
                </a:solidFill>
                <a:latin typeface="Calibri" panose="020F0502020204030204"/>
              </a:rPr>
              <a:t>SmartNIC</a:t>
            </a:r>
            <a:endParaRPr lang="en-US" sz="1800" b="0" dirty="0">
              <a:solidFill>
                <a:prstClr val="black"/>
              </a:solidFill>
              <a:latin typeface="Calibri" panose="020F0502020204030204"/>
            </a:endParaRPr>
          </a:p>
        </p:txBody>
      </p:sp>
      <p:sp>
        <p:nvSpPr>
          <p:cNvPr id="100" name="TextBox 99">
            <a:extLst>
              <a:ext uri="{FF2B5EF4-FFF2-40B4-BE49-F238E27FC236}">
                <a16:creationId xmlns:a16="http://schemas.microsoft.com/office/drawing/2014/main" id="{9C2AAC49-5DFD-5545-A089-2D2DFA8B6B23}"/>
              </a:ext>
            </a:extLst>
          </p:cNvPr>
          <p:cNvSpPr txBox="1"/>
          <p:nvPr/>
        </p:nvSpPr>
        <p:spPr>
          <a:xfrm>
            <a:off x="2080916" y="2097264"/>
            <a:ext cx="648924" cy="369332"/>
          </a:xfrm>
          <a:prstGeom prst="rect">
            <a:avLst/>
          </a:prstGeom>
          <a:noFill/>
        </p:spPr>
        <p:txBody>
          <a:bodyPr wrap="square" rtlCol="0">
            <a:spAutoFit/>
          </a:bodyPr>
          <a:lstStyle/>
          <a:p>
            <a:pPr fontAlgn="auto">
              <a:spcBef>
                <a:spcPts val="0"/>
              </a:spcBef>
              <a:spcAft>
                <a:spcPts val="0"/>
              </a:spcAft>
            </a:pPr>
            <a:r>
              <a:rPr lang="en-US" sz="1800" b="0" dirty="0">
                <a:solidFill>
                  <a:prstClr val="black"/>
                </a:solidFill>
                <a:latin typeface="Calibri" panose="020F0502020204030204"/>
              </a:rPr>
              <a:t>CPU</a:t>
            </a:r>
          </a:p>
        </p:txBody>
      </p:sp>
      <p:sp>
        <p:nvSpPr>
          <p:cNvPr id="104" name="Content Placeholder 2">
            <a:extLst>
              <a:ext uri="{FF2B5EF4-FFF2-40B4-BE49-F238E27FC236}">
                <a16:creationId xmlns:a16="http://schemas.microsoft.com/office/drawing/2014/main" id="{4AAD1751-AB5A-BE46-97A8-3B823B28F30C}"/>
              </a:ext>
            </a:extLst>
          </p:cNvPr>
          <p:cNvSpPr txBox="1">
            <a:spLocks/>
          </p:cNvSpPr>
          <p:nvPr/>
        </p:nvSpPr>
        <p:spPr bwMode="auto">
          <a:xfrm>
            <a:off x="4101308" y="1708890"/>
            <a:ext cx="4529938" cy="3278097"/>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lnSpc>
                <a:spcPct val="120000"/>
              </a:lnSpc>
              <a:spcBef>
                <a:spcPct val="20000"/>
              </a:spcBef>
              <a:spcAft>
                <a:spcPct val="0"/>
              </a:spcAft>
              <a:buChar char="•"/>
              <a:defRPr kumimoji="1" lang="en-US" sz="1800">
                <a:solidFill>
                  <a:schemeClr val="tx1"/>
                </a:solidFill>
                <a:latin typeface="+mj-lt"/>
                <a:ea typeface="+mn-ea"/>
                <a:cs typeface="Calibri" pitchFamily="34" charset="0"/>
              </a:defRPr>
            </a:lvl1pPr>
            <a:lvl2pPr marL="742950" indent="-285750" algn="l" rtl="0" eaLnBrk="0" fontAlgn="base" hangingPunct="0">
              <a:lnSpc>
                <a:spcPct val="120000"/>
              </a:lnSpc>
              <a:spcBef>
                <a:spcPct val="20000"/>
              </a:spcBef>
              <a:spcAft>
                <a:spcPct val="0"/>
              </a:spcAft>
              <a:buChar char="–"/>
              <a:defRPr kumimoji="1" sz="1600">
                <a:solidFill>
                  <a:schemeClr val="tx1"/>
                </a:solidFill>
                <a:latin typeface="+mj-lt"/>
                <a:cs typeface="Calibri" pitchFamily="34" charset="0"/>
              </a:defRPr>
            </a:lvl2pPr>
            <a:lvl3pPr marL="1143000" indent="-228600" algn="l" rtl="0" eaLnBrk="0" fontAlgn="base" hangingPunct="0">
              <a:lnSpc>
                <a:spcPct val="120000"/>
              </a:lnSpc>
              <a:spcBef>
                <a:spcPct val="20000"/>
              </a:spcBef>
              <a:spcAft>
                <a:spcPct val="0"/>
              </a:spcAft>
              <a:buChar char="•"/>
              <a:defRPr kumimoji="1" sz="1400">
                <a:solidFill>
                  <a:schemeClr val="tx1"/>
                </a:solidFill>
                <a:latin typeface="+mj-lt"/>
                <a:cs typeface="Calibri" pitchFamily="34" charset="0"/>
              </a:defRPr>
            </a:lvl3pPr>
            <a:lvl4pPr marL="1600200" indent="-228600" algn="l" rtl="0" eaLnBrk="0" fontAlgn="base" hangingPunct="0">
              <a:lnSpc>
                <a:spcPct val="120000"/>
              </a:lnSpc>
              <a:spcBef>
                <a:spcPct val="20000"/>
              </a:spcBef>
              <a:spcAft>
                <a:spcPct val="0"/>
              </a:spcAft>
              <a:buChar char="–"/>
              <a:defRPr kumimoji="1" sz="1400">
                <a:solidFill>
                  <a:schemeClr val="tx1"/>
                </a:solidFill>
                <a:latin typeface="+mj-lt"/>
                <a:cs typeface="Calibri" pitchFamily="34" charset="0"/>
              </a:defRPr>
            </a:lvl4pPr>
            <a:lvl5pPr marL="2057400" indent="-228600" algn="l" rtl="0" eaLnBrk="0" fontAlgn="base" hangingPunct="0">
              <a:lnSpc>
                <a:spcPct val="120000"/>
              </a:lnSpc>
              <a:spcBef>
                <a:spcPct val="20000"/>
              </a:spcBef>
              <a:spcAft>
                <a:spcPct val="0"/>
              </a:spcAft>
              <a:buChar char="•"/>
              <a:defRPr kumimoji="1" sz="1400">
                <a:solidFill>
                  <a:schemeClr val="tx1"/>
                </a:solidFill>
                <a:latin typeface="+mj-lt"/>
                <a:cs typeface="Calibri" pitchFamily="34" charset="0"/>
              </a:defRPr>
            </a:lvl5pPr>
            <a:lvl6pPr marL="2514600" indent="-228600" algn="l" rtl="0" eaLnBrk="0" fontAlgn="base" hangingPunct="0">
              <a:spcBef>
                <a:spcPct val="20000"/>
              </a:spcBef>
              <a:spcAft>
                <a:spcPct val="0"/>
              </a:spcAft>
              <a:buChar char="•"/>
              <a:defRPr kumimoji="1" sz="1600">
                <a:solidFill>
                  <a:schemeClr val="tx1"/>
                </a:solidFill>
                <a:latin typeface="+mn-lt"/>
              </a:defRPr>
            </a:lvl6pPr>
            <a:lvl7pPr marL="2971800" indent="-228600" algn="l" rtl="0" eaLnBrk="0" fontAlgn="base" hangingPunct="0">
              <a:spcBef>
                <a:spcPct val="20000"/>
              </a:spcBef>
              <a:spcAft>
                <a:spcPct val="0"/>
              </a:spcAft>
              <a:buChar char="•"/>
              <a:defRPr kumimoji="1" sz="1600">
                <a:solidFill>
                  <a:schemeClr val="tx1"/>
                </a:solidFill>
                <a:latin typeface="+mn-lt"/>
              </a:defRPr>
            </a:lvl7pPr>
            <a:lvl8pPr marL="3429000" indent="-228600" algn="l" rtl="0" eaLnBrk="0" fontAlgn="base" hangingPunct="0">
              <a:spcBef>
                <a:spcPct val="20000"/>
              </a:spcBef>
              <a:spcAft>
                <a:spcPct val="0"/>
              </a:spcAft>
              <a:buChar char="•"/>
              <a:defRPr kumimoji="1" sz="1600">
                <a:solidFill>
                  <a:schemeClr val="tx1"/>
                </a:solidFill>
                <a:latin typeface="+mn-lt"/>
              </a:defRPr>
            </a:lvl8pPr>
            <a:lvl9pPr marL="3886200" indent="-228600" algn="l" rtl="0" eaLnBrk="0" fontAlgn="base" hangingPunct="0">
              <a:spcBef>
                <a:spcPct val="20000"/>
              </a:spcBef>
              <a:spcAft>
                <a:spcPct val="0"/>
              </a:spcAft>
              <a:buChar char="•"/>
              <a:defRPr kumimoji="1" sz="1600">
                <a:solidFill>
                  <a:schemeClr val="tx1"/>
                </a:solidFill>
                <a:latin typeface="+mn-lt"/>
              </a:defRPr>
            </a:lvl9pPr>
          </a:lstStyle>
          <a:p>
            <a:r>
              <a:rPr lang="en-US" sz="2001" b="0" kern="0" dirty="0"/>
              <a:t>NVIDIA BlueField2 Data Processing Unit (DPU)</a:t>
            </a:r>
          </a:p>
          <a:p>
            <a:pPr lvl="1"/>
            <a:r>
              <a:rPr lang="en-US" sz="1801" b="0" kern="0" dirty="0"/>
              <a:t>SoC with 8 ARM core, 16 GB RAM, ConnectX6 network adaptor</a:t>
            </a:r>
          </a:p>
          <a:p>
            <a:r>
              <a:rPr lang="en-US" sz="1800" b="0" dirty="0">
                <a:latin typeface="+mj-lt"/>
                <a:ea typeface="Arial" charset="0"/>
                <a:cs typeface="Calibri" panose="020F0502020204030204" pitchFamily="34" charset="0"/>
              </a:rPr>
              <a:t>The ARM cores can appear on the network as any other host</a:t>
            </a:r>
          </a:p>
          <a:p>
            <a:r>
              <a:rPr lang="en-US" b="0" kern="0" dirty="0"/>
              <a:t>Offloading Mechanism :</a:t>
            </a:r>
          </a:p>
          <a:p>
            <a:pPr lvl="1"/>
            <a:r>
              <a:rPr lang="en-US" sz="1801" b="0" kern="0" dirty="0"/>
              <a:t>Launch process, Execute tasks for host, Inform completion.</a:t>
            </a:r>
          </a:p>
        </p:txBody>
      </p:sp>
      <p:cxnSp>
        <p:nvCxnSpPr>
          <p:cNvPr id="106" name="Straight Connector 105">
            <a:extLst>
              <a:ext uri="{FF2B5EF4-FFF2-40B4-BE49-F238E27FC236}">
                <a16:creationId xmlns:a16="http://schemas.microsoft.com/office/drawing/2014/main" id="{63D6B4FE-14E3-F046-AB92-C32819063E71}"/>
              </a:ext>
            </a:extLst>
          </p:cNvPr>
          <p:cNvCxnSpPr>
            <a:cxnSpLocks/>
          </p:cNvCxnSpPr>
          <p:nvPr/>
        </p:nvCxnSpPr>
        <p:spPr bwMode="auto">
          <a:xfrm flipH="1">
            <a:off x="3895811" y="1764212"/>
            <a:ext cx="5248189" cy="0"/>
          </a:xfrm>
          <a:prstGeom prst="line">
            <a:avLst/>
          </a:prstGeom>
          <a:solidFill>
            <a:schemeClr val="accent1"/>
          </a:solidFill>
          <a:ln w="12700" cap="sq" cmpd="sng" algn="ctr">
            <a:solidFill>
              <a:schemeClr val="tx1"/>
            </a:solidFill>
            <a:prstDash val="solid"/>
            <a:round/>
            <a:headEnd type="none" w="med" len="med"/>
            <a:tailEnd type="none" w="med" len="med"/>
          </a:ln>
          <a:effectLst/>
        </p:spPr>
      </p:cxnSp>
      <p:sp>
        <p:nvSpPr>
          <p:cNvPr id="31" name="Rectangle 30">
            <a:extLst>
              <a:ext uri="{FF2B5EF4-FFF2-40B4-BE49-F238E27FC236}">
                <a16:creationId xmlns:a16="http://schemas.microsoft.com/office/drawing/2014/main" id="{577F374B-F89E-9544-9821-25F77772A4C8}"/>
              </a:ext>
            </a:extLst>
          </p:cNvPr>
          <p:cNvSpPr/>
          <p:nvPr/>
        </p:nvSpPr>
        <p:spPr>
          <a:xfrm>
            <a:off x="92909" y="1901978"/>
            <a:ext cx="319832" cy="120952"/>
          </a:xfrm>
          <a:prstGeom prst="rect">
            <a:avLst/>
          </a:prstGeom>
          <a:solidFill>
            <a:srgbClr val="70AD47"/>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2" name="TextBox 31">
            <a:extLst>
              <a:ext uri="{FF2B5EF4-FFF2-40B4-BE49-F238E27FC236}">
                <a16:creationId xmlns:a16="http://schemas.microsoft.com/office/drawing/2014/main" id="{269450BC-DF38-E146-AD88-7972EF940BE9}"/>
              </a:ext>
            </a:extLst>
          </p:cNvPr>
          <p:cNvSpPr txBox="1"/>
          <p:nvPr/>
        </p:nvSpPr>
        <p:spPr>
          <a:xfrm>
            <a:off x="462096" y="1795215"/>
            <a:ext cx="522277" cy="307777"/>
          </a:xfrm>
          <a:prstGeom prst="rect">
            <a:avLst/>
          </a:prstGeom>
          <a:noFill/>
        </p:spPr>
        <p:txBody>
          <a:bodyPr wrap="square" rtlCol="0">
            <a:spAutoFit/>
          </a:bodyPr>
          <a:lstStyle/>
          <a:p>
            <a:pPr fontAlgn="auto">
              <a:spcBef>
                <a:spcPts val="0"/>
              </a:spcBef>
              <a:spcAft>
                <a:spcPts val="0"/>
              </a:spcAft>
            </a:pPr>
            <a:r>
              <a:rPr lang="en-US" sz="1400" b="0" dirty="0">
                <a:solidFill>
                  <a:prstClr val="black"/>
                </a:solidFill>
                <a:latin typeface="Calibri" panose="020F0502020204030204"/>
              </a:rPr>
              <a:t>MPI</a:t>
            </a:r>
          </a:p>
        </p:txBody>
      </p:sp>
      <p:sp>
        <p:nvSpPr>
          <p:cNvPr id="33" name="Rectangle 32">
            <a:extLst>
              <a:ext uri="{FF2B5EF4-FFF2-40B4-BE49-F238E27FC236}">
                <a16:creationId xmlns:a16="http://schemas.microsoft.com/office/drawing/2014/main" id="{9519CAE4-79BA-334F-A17E-62C74F5AE6E9}"/>
              </a:ext>
            </a:extLst>
          </p:cNvPr>
          <p:cNvSpPr/>
          <p:nvPr/>
        </p:nvSpPr>
        <p:spPr>
          <a:xfrm>
            <a:off x="1388277" y="1900433"/>
            <a:ext cx="319832" cy="116427"/>
          </a:xfrm>
          <a:prstGeom prst="rect">
            <a:avLst/>
          </a:prstGeom>
          <a:solidFill>
            <a:srgbClr val="ED7D31">
              <a:lumMod val="5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4" name="TextBox 33">
            <a:extLst>
              <a:ext uri="{FF2B5EF4-FFF2-40B4-BE49-F238E27FC236}">
                <a16:creationId xmlns:a16="http://schemas.microsoft.com/office/drawing/2014/main" id="{3312BD54-BFBA-6745-984E-D0BDE628CB3B}"/>
              </a:ext>
            </a:extLst>
          </p:cNvPr>
          <p:cNvSpPr txBox="1"/>
          <p:nvPr/>
        </p:nvSpPr>
        <p:spPr>
          <a:xfrm>
            <a:off x="1749943" y="1813798"/>
            <a:ext cx="1287847" cy="307777"/>
          </a:xfrm>
          <a:prstGeom prst="rect">
            <a:avLst/>
          </a:prstGeom>
          <a:noFill/>
        </p:spPr>
        <p:txBody>
          <a:bodyPr wrap="square" rtlCol="0">
            <a:spAutoFit/>
          </a:bodyPr>
          <a:lstStyle/>
          <a:p>
            <a:pPr fontAlgn="auto">
              <a:spcBef>
                <a:spcPts val="0"/>
              </a:spcBef>
              <a:spcAft>
                <a:spcPts val="0"/>
              </a:spcAft>
            </a:pPr>
            <a:r>
              <a:rPr lang="en-US" sz="1400" b="0" dirty="0">
                <a:solidFill>
                  <a:prstClr val="black"/>
                </a:solidFill>
                <a:latin typeface="Calibri" panose="020F0502020204030204"/>
              </a:rPr>
              <a:t>Compute</a:t>
            </a:r>
          </a:p>
        </p:txBody>
      </p:sp>
    </p:spTree>
    <p:extLst>
      <p:ext uri="{BB962C8B-B14F-4D97-AF65-F5344CB8AC3E}">
        <p14:creationId xmlns:p14="http://schemas.microsoft.com/office/powerpoint/2010/main" val="2903471426"/>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BlueField DPU / Smart NIC Architecture</a:t>
            </a:r>
          </a:p>
        </p:txBody>
      </p:sp>
      <p:sp>
        <p:nvSpPr>
          <p:cNvPr id="6" name="TextBox 5"/>
          <p:cNvSpPr txBox="1"/>
          <p:nvPr/>
        </p:nvSpPr>
        <p:spPr>
          <a:xfrm>
            <a:off x="294713" y="791986"/>
            <a:ext cx="4046700" cy="3785652"/>
          </a:xfrm>
          <a:prstGeom prst="rect">
            <a:avLst/>
          </a:prstGeom>
          <a:noFill/>
        </p:spPr>
        <p:txBody>
          <a:bodyPr wrap="square" rtlCol="0">
            <a:spAutoFit/>
          </a:bodyPr>
          <a:lstStyle/>
          <a:p>
            <a:pPr marL="285743" indent="-285743">
              <a:buFont typeface="Arial" panose="020B0604020202020204" pitchFamily="34" charset="0"/>
              <a:buChar char="•"/>
            </a:pPr>
            <a:r>
              <a:rPr lang="en-US" b="0" dirty="0">
                <a:latin typeface="+mj-lt"/>
                <a:ea typeface="Arial" charset="0"/>
                <a:cs typeface="Calibri" panose="020F0502020204030204" pitchFamily="34" charset="0"/>
              </a:rPr>
              <a:t>BlueField includes the ConnectX6 network adapter and data processing cores</a:t>
            </a:r>
          </a:p>
          <a:p>
            <a:pPr marL="285743" indent="-285743">
              <a:buFont typeface="Arial" panose="020B0604020202020204" pitchFamily="34" charset="0"/>
              <a:buChar char="•"/>
            </a:pPr>
            <a:endParaRPr lang="en-US" b="0" dirty="0">
              <a:latin typeface="+mj-lt"/>
              <a:ea typeface="Arial" charset="0"/>
              <a:cs typeface="Calibri" panose="020F0502020204030204" pitchFamily="34" charset="0"/>
            </a:endParaRPr>
          </a:p>
          <a:p>
            <a:pPr marL="285743" indent="-285743">
              <a:buFont typeface="Arial" panose="020B0604020202020204" pitchFamily="34" charset="0"/>
              <a:buChar char="•"/>
            </a:pPr>
            <a:r>
              <a:rPr lang="en-US" b="0" dirty="0">
                <a:latin typeface="+mj-lt"/>
                <a:ea typeface="Arial" charset="0"/>
                <a:cs typeface="Calibri" panose="020F0502020204030204" pitchFamily="34" charset="0"/>
              </a:rPr>
              <a:t>System-on-chip containing 64-bit ARMv8 A72 </a:t>
            </a:r>
          </a:p>
          <a:p>
            <a:pPr marL="285743" indent="-285743">
              <a:buFont typeface="Arial" panose="020B0604020202020204" pitchFamily="34" charset="0"/>
              <a:buChar char="•"/>
            </a:pPr>
            <a:endParaRPr lang="en-US" b="0" dirty="0">
              <a:latin typeface="+mj-lt"/>
              <a:ea typeface="Arial" charset="0"/>
              <a:cs typeface="Calibri" panose="020F0502020204030204" pitchFamily="34" charset="0"/>
            </a:endParaRPr>
          </a:p>
          <a:p>
            <a:pPr marL="285743" indent="-285743">
              <a:buFont typeface="Arial" panose="020B0604020202020204" pitchFamily="34" charset="0"/>
              <a:buChar char="•"/>
            </a:pPr>
            <a:r>
              <a:rPr lang="en-US" b="0" dirty="0">
                <a:latin typeface="+mj-lt"/>
                <a:ea typeface="Arial" charset="0"/>
                <a:cs typeface="Calibri" panose="020F0502020204030204" pitchFamily="34" charset="0"/>
              </a:rPr>
              <a:t>BlueField DPU has two modes of operation: </a:t>
            </a:r>
          </a:p>
          <a:p>
            <a:pPr marL="285743" indent="-285743">
              <a:buFont typeface="Arial" panose="020B0604020202020204" pitchFamily="34" charset="0"/>
              <a:buChar char="•"/>
            </a:pPr>
            <a:endParaRPr lang="en-US" b="0" dirty="0">
              <a:latin typeface="+mj-lt"/>
              <a:ea typeface="Arial" charset="0"/>
              <a:cs typeface="Calibri" panose="020F0502020204030204" pitchFamily="34" charset="0"/>
            </a:endParaRPr>
          </a:p>
          <a:p>
            <a:pPr marL="285743" indent="-285743">
              <a:buFont typeface="Arial" panose="020B0604020202020204" pitchFamily="34" charset="0"/>
              <a:buChar char="•"/>
            </a:pPr>
            <a:r>
              <a:rPr lang="en-US" b="0" dirty="0">
                <a:latin typeface="+mj-lt"/>
                <a:ea typeface="Arial" charset="0"/>
                <a:cs typeface="Calibri" panose="020F0502020204030204" pitchFamily="34" charset="0"/>
              </a:rPr>
              <a:t>Separated Host mode</a:t>
            </a:r>
          </a:p>
          <a:p>
            <a:pPr marL="742932" lvl="1" indent="-285743">
              <a:buFont typeface="Arial" panose="020B0604020202020204" pitchFamily="34" charset="0"/>
              <a:buChar char="•"/>
            </a:pPr>
            <a:r>
              <a:rPr lang="en-US" b="0" dirty="0">
                <a:latin typeface="+mj-lt"/>
                <a:ea typeface="Arial" charset="0"/>
                <a:cs typeface="Calibri" panose="020F0502020204030204" pitchFamily="34" charset="0"/>
              </a:rPr>
              <a:t>The ARM cores can appear on the network as any other host and the main CPU </a:t>
            </a:r>
          </a:p>
          <a:p>
            <a:pPr marL="285743" indent="-285743">
              <a:buFont typeface="Arial" panose="020B0604020202020204" pitchFamily="34" charset="0"/>
              <a:buChar char="•"/>
            </a:pPr>
            <a:r>
              <a:rPr lang="en-US" b="0" dirty="0">
                <a:latin typeface="+mj-lt"/>
                <a:ea typeface="Arial" charset="0"/>
                <a:cs typeface="Calibri" panose="020F0502020204030204" pitchFamily="34" charset="0"/>
              </a:rPr>
              <a:t>Embedded CPU Function Ownership mode</a:t>
            </a:r>
          </a:p>
          <a:p>
            <a:pPr marL="742932" lvl="1" indent="-285743">
              <a:buFont typeface="Arial" panose="020B0604020202020204" pitchFamily="34" charset="0"/>
              <a:buChar char="•"/>
            </a:pPr>
            <a:r>
              <a:rPr lang="en-US" b="0" dirty="0">
                <a:latin typeface="+mj-lt"/>
                <a:ea typeface="Arial" charset="0"/>
                <a:cs typeface="Calibri" panose="020F0502020204030204" pitchFamily="34" charset="0"/>
              </a:rPr>
              <a:t>Packet processing </a:t>
            </a:r>
          </a:p>
        </p:txBody>
      </p:sp>
      <p:pic>
        <p:nvPicPr>
          <p:cNvPr id="9" name="Picture 8">
            <a:extLst>
              <a:ext uri="{FF2B5EF4-FFF2-40B4-BE49-F238E27FC236}">
                <a16:creationId xmlns:a16="http://schemas.microsoft.com/office/drawing/2014/main" id="{E1B309B8-478A-4904-A0CC-5A239888F532}"/>
              </a:ext>
            </a:extLst>
          </p:cNvPr>
          <p:cNvPicPr>
            <a:picLocks noChangeAspect="1"/>
          </p:cNvPicPr>
          <p:nvPr/>
        </p:nvPicPr>
        <p:blipFill>
          <a:blip r:embed="rId3"/>
          <a:stretch>
            <a:fillRect/>
          </a:stretch>
        </p:blipFill>
        <p:spPr>
          <a:xfrm>
            <a:off x="4341413" y="1214548"/>
            <a:ext cx="4433334" cy="2714404"/>
          </a:xfrm>
          <a:prstGeom prst="rect">
            <a:avLst/>
          </a:prstGeom>
        </p:spPr>
      </p:pic>
    </p:spTree>
    <p:extLst>
      <p:ext uri="{BB962C8B-B14F-4D97-AF65-F5344CB8AC3E}">
        <p14:creationId xmlns:p14="http://schemas.microsoft.com/office/powerpoint/2010/main" val="1320963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D4215-66C3-E84D-AE5D-F38DDC6E3A3B}"/>
              </a:ext>
            </a:extLst>
          </p:cNvPr>
          <p:cNvSpPr>
            <a:spLocks noGrp="1"/>
          </p:cNvSpPr>
          <p:nvPr>
            <p:ph type="title"/>
          </p:nvPr>
        </p:nvSpPr>
        <p:spPr>
          <a:xfrm>
            <a:off x="638235" y="115688"/>
            <a:ext cx="8096595" cy="579576"/>
          </a:xfrm>
        </p:spPr>
        <p:txBody>
          <a:bodyPr/>
          <a:lstStyle/>
          <a:p>
            <a:r>
              <a:rPr lang="en-US" dirty="0"/>
              <a:t>Ring Broadcast with MPI </a:t>
            </a:r>
          </a:p>
        </p:txBody>
      </p:sp>
      <p:sp>
        <p:nvSpPr>
          <p:cNvPr id="3" name="Content Placeholder 2">
            <a:extLst>
              <a:ext uri="{FF2B5EF4-FFF2-40B4-BE49-F238E27FC236}">
                <a16:creationId xmlns:a16="http://schemas.microsoft.com/office/drawing/2014/main" id="{8645F42D-09B6-4044-A609-672CDDCB2C1E}"/>
              </a:ext>
            </a:extLst>
          </p:cNvPr>
          <p:cNvSpPr>
            <a:spLocks noGrp="1"/>
          </p:cNvSpPr>
          <p:nvPr>
            <p:ph idx="1"/>
          </p:nvPr>
        </p:nvSpPr>
        <p:spPr>
          <a:xfrm>
            <a:off x="409170" y="651005"/>
            <a:ext cx="8269317" cy="4328493"/>
          </a:xfrm>
        </p:spPr>
        <p:txBody>
          <a:bodyPr>
            <a:noAutofit/>
          </a:bodyPr>
          <a:lstStyle/>
          <a:p>
            <a:endParaRPr lang="en-US" sz="1600" dirty="0"/>
          </a:p>
          <a:p>
            <a:endParaRPr lang="en-US" sz="2000" dirty="0"/>
          </a:p>
        </p:txBody>
      </p:sp>
      <p:pic>
        <p:nvPicPr>
          <p:cNvPr id="8" name="Picture 7">
            <a:extLst>
              <a:ext uri="{FF2B5EF4-FFF2-40B4-BE49-F238E27FC236}">
                <a16:creationId xmlns:a16="http://schemas.microsoft.com/office/drawing/2014/main" id="{CEC63662-BF78-054B-9956-5C1B451744C2}"/>
              </a:ext>
            </a:extLst>
          </p:cNvPr>
          <p:cNvPicPr>
            <a:picLocks noChangeAspect="1"/>
          </p:cNvPicPr>
          <p:nvPr/>
        </p:nvPicPr>
        <p:blipFill>
          <a:blip r:embed="rId3"/>
          <a:stretch>
            <a:fillRect/>
          </a:stretch>
        </p:blipFill>
        <p:spPr>
          <a:xfrm>
            <a:off x="1715630" y="557823"/>
            <a:ext cx="5941804" cy="4420190"/>
          </a:xfrm>
          <a:prstGeom prst="rect">
            <a:avLst/>
          </a:prstGeom>
        </p:spPr>
      </p:pic>
    </p:spTree>
    <p:extLst>
      <p:ext uri="{BB962C8B-B14F-4D97-AF65-F5344CB8AC3E}">
        <p14:creationId xmlns:p14="http://schemas.microsoft.com/office/powerpoint/2010/main" val="1167562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D4215-66C3-E84D-AE5D-F38DDC6E3A3B}"/>
              </a:ext>
            </a:extLst>
          </p:cNvPr>
          <p:cNvSpPr>
            <a:spLocks noGrp="1"/>
          </p:cNvSpPr>
          <p:nvPr>
            <p:ph type="title"/>
          </p:nvPr>
        </p:nvSpPr>
        <p:spPr/>
        <p:txBody>
          <a:bodyPr/>
          <a:lstStyle/>
          <a:p>
            <a:r>
              <a:rPr lang="en-US" dirty="0"/>
              <a:t>Research Problem</a:t>
            </a:r>
          </a:p>
        </p:txBody>
      </p:sp>
      <p:sp>
        <p:nvSpPr>
          <p:cNvPr id="3" name="Content Placeholder 2">
            <a:extLst>
              <a:ext uri="{FF2B5EF4-FFF2-40B4-BE49-F238E27FC236}">
                <a16:creationId xmlns:a16="http://schemas.microsoft.com/office/drawing/2014/main" id="{8645F42D-09B6-4044-A609-672CDDCB2C1E}"/>
              </a:ext>
            </a:extLst>
          </p:cNvPr>
          <p:cNvSpPr>
            <a:spLocks noGrp="1"/>
          </p:cNvSpPr>
          <p:nvPr>
            <p:ph idx="1"/>
          </p:nvPr>
        </p:nvSpPr>
        <p:spPr>
          <a:xfrm>
            <a:off x="409170" y="651005"/>
            <a:ext cx="8269317" cy="4328493"/>
          </a:xfrm>
        </p:spPr>
        <p:txBody>
          <a:bodyPr>
            <a:noAutofit/>
          </a:bodyPr>
          <a:lstStyle/>
          <a:p>
            <a:endParaRPr lang="en-US" sz="1600" dirty="0"/>
          </a:p>
          <a:p>
            <a:endParaRPr lang="en-US" sz="2000" dirty="0"/>
          </a:p>
        </p:txBody>
      </p:sp>
      <p:pic>
        <p:nvPicPr>
          <p:cNvPr id="5" name="Picture 4">
            <a:extLst>
              <a:ext uri="{FF2B5EF4-FFF2-40B4-BE49-F238E27FC236}">
                <a16:creationId xmlns:a16="http://schemas.microsoft.com/office/drawing/2014/main" id="{F316E115-0034-FB4C-A6C2-7205582CDDF2}"/>
              </a:ext>
            </a:extLst>
          </p:cNvPr>
          <p:cNvPicPr>
            <a:picLocks noChangeAspect="1"/>
          </p:cNvPicPr>
          <p:nvPr/>
        </p:nvPicPr>
        <p:blipFill>
          <a:blip r:embed="rId3"/>
          <a:stretch>
            <a:fillRect/>
          </a:stretch>
        </p:blipFill>
        <p:spPr>
          <a:xfrm>
            <a:off x="581892" y="919337"/>
            <a:ext cx="6713577" cy="3791828"/>
          </a:xfrm>
          <a:prstGeom prst="rect">
            <a:avLst/>
          </a:prstGeom>
        </p:spPr>
      </p:pic>
    </p:spTree>
    <p:extLst>
      <p:ext uri="{BB962C8B-B14F-4D97-AF65-F5344CB8AC3E}">
        <p14:creationId xmlns:p14="http://schemas.microsoft.com/office/powerpoint/2010/main" val="837034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Content Placeholder 2">
            <a:extLst>
              <a:ext uri="{FF2B5EF4-FFF2-40B4-BE49-F238E27FC236}">
                <a16:creationId xmlns:a16="http://schemas.microsoft.com/office/drawing/2014/main" id="{6594BFD6-ED01-E542-A171-87A6968DE42C}"/>
              </a:ext>
            </a:extLst>
          </p:cNvPr>
          <p:cNvSpPr>
            <a:spLocks noGrp="1"/>
          </p:cNvSpPr>
          <p:nvPr>
            <p:ph idx="1"/>
          </p:nvPr>
        </p:nvSpPr>
        <p:spPr>
          <a:xfrm>
            <a:off x="137289" y="518541"/>
            <a:ext cx="8505694" cy="738649"/>
          </a:xfrm>
        </p:spPr>
        <p:txBody>
          <a:bodyPr>
            <a:noAutofit/>
          </a:bodyPr>
          <a:lstStyle/>
          <a:p>
            <a:r>
              <a:rPr lang="en-US" sz="2000" dirty="0" err="1"/>
              <a:t>BluesMPI</a:t>
            </a:r>
            <a:r>
              <a:rPr lang="en-US" sz="2000" baseline="30000" dirty="0"/>
              <a:t>[1]</a:t>
            </a:r>
            <a:r>
              <a:rPr lang="en-US" sz="2000" dirty="0"/>
              <a:t> is a prior work that offloads certain MPI collectives to the DPU </a:t>
            </a:r>
          </a:p>
          <a:p>
            <a:pPr lvl="1"/>
            <a:r>
              <a:rPr lang="en-US" sz="1200" dirty="0" err="1"/>
              <a:t>Eg</a:t>
            </a:r>
            <a:r>
              <a:rPr lang="en-US" sz="1200" dirty="0"/>
              <a:t>: Ring based broadcast in HPL </a:t>
            </a:r>
            <a:endParaRPr lang="en-US" sz="1400" dirty="0"/>
          </a:p>
          <a:p>
            <a:pPr marL="0" indent="0">
              <a:buNone/>
            </a:pPr>
            <a:endParaRPr lang="en-US" sz="2000" dirty="0"/>
          </a:p>
        </p:txBody>
      </p:sp>
      <p:sp>
        <p:nvSpPr>
          <p:cNvPr id="2" name="Title 1">
            <a:extLst>
              <a:ext uri="{FF2B5EF4-FFF2-40B4-BE49-F238E27FC236}">
                <a16:creationId xmlns:a16="http://schemas.microsoft.com/office/drawing/2014/main" id="{6C0D4215-66C3-E84D-AE5D-F38DDC6E3A3B}"/>
              </a:ext>
            </a:extLst>
          </p:cNvPr>
          <p:cNvSpPr>
            <a:spLocks noGrp="1"/>
          </p:cNvSpPr>
          <p:nvPr>
            <p:ph type="title"/>
          </p:nvPr>
        </p:nvSpPr>
        <p:spPr>
          <a:xfrm>
            <a:off x="138128" y="54707"/>
            <a:ext cx="8096595" cy="474098"/>
          </a:xfrm>
        </p:spPr>
        <p:txBody>
          <a:bodyPr/>
          <a:lstStyle/>
          <a:p>
            <a:r>
              <a:rPr lang="en-US" sz="2700" dirty="0"/>
              <a:t>Problems with the Existing Offload framework</a:t>
            </a:r>
          </a:p>
        </p:txBody>
      </p:sp>
      <p:cxnSp>
        <p:nvCxnSpPr>
          <p:cNvPr id="6" name="Elbow Connector 17">
            <a:extLst>
              <a:ext uri="{FF2B5EF4-FFF2-40B4-BE49-F238E27FC236}">
                <a16:creationId xmlns:a16="http://schemas.microsoft.com/office/drawing/2014/main" id="{35592A5E-DF8F-4663-B756-07AFB48B7740}"/>
              </a:ext>
            </a:extLst>
          </p:cNvPr>
          <p:cNvCxnSpPr>
            <a:cxnSpLocks/>
          </p:cNvCxnSpPr>
          <p:nvPr/>
        </p:nvCxnSpPr>
        <p:spPr>
          <a:xfrm rot="5400000">
            <a:off x="969778" y="2195302"/>
            <a:ext cx="452744" cy="279922"/>
          </a:xfrm>
          <a:prstGeom prst="bentConnector3">
            <a:avLst>
              <a:gd name="adj1" fmla="val 99819"/>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CFFCAD1F-B243-413C-8278-29DA526F727F}"/>
              </a:ext>
            </a:extLst>
          </p:cNvPr>
          <p:cNvSpPr txBox="1"/>
          <p:nvPr/>
        </p:nvSpPr>
        <p:spPr>
          <a:xfrm>
            <a:off x="745945" y="3087634"/>
            <a:ext cx="900409" cy="246221"/>
          </a:xfrm>
          <a:prstGeom prst="rect">
            <a:avLst/>
          </a:prstGeom>
          <a:noFill/>
        </p:spPr>
        <p:txBody>
          <a:bodyPr wrap="square" rtlCol="0">
            <a:spAutoFit/>
          </a:bodyPr>
          <a:lstStyle/>
          <a:p>
            <a:r>
              <a:rPr lang="en-US" sz="1000" dirty="0">
                <a:latin typeface="+mn-lt"/>
              </a:rPr>
              <a:t>NODE 1 </a:t>
            </a:r>
          </a:p>
        </p:txBody>
      </p:sp>
      <p:sp>
        <p:nvSpPr>
          <p:cNvPr id="24" name="TextBox 23">
            <a:extLst>
              <a:ext uri="{FF2B5EF4-FFF2-40B4-BE49-F238E27FC236}">
                <a16:creationId xmlns:a16="http://schemas.microsoft.com/office/drawing/2014/main" id="{E09B2574-1431-4797-9B9B-0EA0DD6CDBD7}"/>
              </a:ext>
            </a:extLst>
          </p:cNvPr>
          <p:cNvSpPr txBox="1"/>
          <p:nvPr/>
        </p:nvSpPr>
        <p:spPr>
          <a:xfrm>
            <a:off x="3331188" y="3092244"/>
            <a:ext cx="900409" cy="246221"/>
          </a:xfrm>
          <a:prstGeom prst="rect">
            <a:avLst/>
          </a:prstGeom>
          <a:noFill/>
        </p:spPr>
        <p:txBody>
          <a:bodyPr wrap="square" rtlCol="0">
            <a:spAutoFit/>
          </a:bodyPr>
          <a:lstStyle/>
          <a:p>
            <a:r>
              <a:rPr lang="en-US" sz="1000" dirty="0">
                <a:latin typeface="+mn-lt"/>
              </a:rPr>
              <a:t>NODE 2 </a:t>
            </a:r>
          </a:p>
        </p:txBody>
      </p:sp>
      <p:sp>
        <p:nvSpPr>
          <p:cNvPr id="27" name="Rectangle 26">
            <a:extLst>
              <a:ext uri="{FF2B5EF4-FFF2-40B4-BE49-F238E27FC236}">
                <a16:creationId xmlns:a16="http://schemas.microsoft.com/office/drawing/2014/main" id="{B595436A-93E8-4CE7-BB37-C592F1FFE31F}"/>
              </a:ext>
            </a:extLst>
          </p:cNvPr>
          <p:cNvSpPr/>
          <p:nvPr/>
        </p:nvSpPr>
        <p:spPr>
          <a:xfrm>
            <a:off x="137289" y="1756168"/>
            <a:ext cx="1855162" cy="34264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28" name="Rectangle 27">
            <a:extLst>
              <a:ext uri="{FF2B5EF4-FFF2-40B4-BE49-F238E27FC236}">
                <a16:creationId xmlns:a16="http://schemas.microsoft.com/office/drawing/2014/main" id="{24BC183D-DB90-4563-B28B-F4BC8CF75E15}"/>
              </a:ext>
            </a:extLst>
          </p:cNvPr>
          <p:cNvSpPr/>
          <p:nvPr/>
        </p:nvSpPr>
        <p:spPr>
          <a:xfrm rot="16200000">
            <a:off x="738999" y="1768729"/>
            <a:ext cx="505802" cy="1815567"/>
          </a:xfrm>
          <a:prstGeom prst="rect">
            <a:avLst/>
          </a:prstGeom>
          <a:noFill/>
          <a:ln w="412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DPU</a:t>
            </a:r>
          </a:p>
        </p:txBody>
      </p:sp>
      <p:sp>
        <p:nvSpPr>
          <p:cNvPr id="29" name="Rectangle 28">
            <a:extLst>
              <a:ext uri="{FF2B5EF4-FFF2-40B4-BE49-F238E27FC236}">
                <a16:creationId xmlns:a16="http://schemas.microsoft.com/office/drawing/2014/main" id="{8FE4284E-1D74-4FF4-BCC4-9B60F0520DB6}"/>
              </a:ext>
            </a:extLst>
          </p:cNvPr>
          <p:cNvSpPr/>
          <p:nvPr/>
        </p:nvSpPr>
        <p:spPr>
          <a:xfrm>
            <a:off x="100563" y="2431237"/>
            <a:ext cx="928455" cy="48410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DPU Memory</a:t>
            </a:r>
          </a:p>
        </p:txBody>
      </p:sp>
      <p:sp>
        <p:nvSpPr>
          <p:cNvPr id="30" name="Rectangle 29">
            <a:extLst>
              <a:ext uri="{FF2B5EF4-FFF2-40B4-BE49-F238E27FC236}">
                <a16:creationId xmlns:a16="http://schemas.microsoft.com/office/drawing/2014/main" id="{297A5ABB-4B5D-4F30-978F-4CF665FA8BC8}"/>
              </a:ext>
            </a:extLst>
          </p:cNvPr>
          <p:cNvSpPr/>
          <p:nvPr/>
        </p:nvSpPr>
        <p:spPr>
          <a:xfrm rot="16200000">
            <a:off x="1468852" y="2484515"/>
            <a:ext cx="484108" cy="3775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31" name="Rectangle 30">
            <a:extLst>
              <a:ext uri="{FF2B5EF4-FFF2-40B4-BE49-F238E27FC236}">
                <a16:creationId xmlns:a16="http://schemas.microsoft.com/office/drawing/2014/main" id="{547F2502-BDC9-40BD-B1C6-BECA106A5F6E}"/>
              </a:ext>
            </a:extLst>
          </p:cNvPr>
          <p:cNvSpPr/>
          <p:nvPr/>
        </p:nvSpPr>
        <p:spPr>
          <a:xfrm>
            <a:off x="0" y="1720682"/>
            <a:ext cx="2412517" cy="12535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sp>
        <p:nvSpPr>
          <p:cNvPr id="32" name="TextBox 31">
            <a:extLst>
              <a:ext uri="{FF2B5EF4-FFF2-40B4-BE49-F238E27FC236}">
                <a16:creationId xmlns:a16="http://schemas.microsoft.com/office/drawing/2014/main" id="{AA4FF049-B3D1-40D7-B372-48B33459A4B5}"/>
              </a:ext>
            </a:extLst>
          </p:cNvPr>
          <p:cNvSpPr txBox="1"/>
          <p:nvPr/>
        </p:nvSpPr>
        <p:spPr>
          <a:xfrm>
            <a:off x="1015276" y="2548526"/>
            <a:ext cx="541621" cy="246221"/>
          </a:xfrm>
          <a:prstGeom prst="rect">
            <a:avLst/>
          </a:prstGeom>
          <a:noFill/>
        </p:spPr>
        <p:txBody>
          <a:bodyPr wrap="square" rtlCol="0">
            <a:spAutoFit/>
          </a:bodyPr>
          <a:lstStyle/>
          <a:p>
            <a:r>
              <a:rPr lang="en-US" sz="1000" dirty="0">
                <a:latin typeface="+mn-lt"/>
              </a:rPr>
              <a:t>DPU</a:t>
            </a:r>
          </a:p>
        </p:txBody>
      </p:sp>
      <p:sp>
        <p:nvSpPr>
          <p:cNvPr id="33" name="TextBox 32">
            <a:extLst>
              <a:ext uri="{FF2B5EF4-FFF2-40B4-BE49-F238E27FC236}">
                <a16:creationId xmlns:a16="http://schemas.microsoft.com/office/drawing/2014/main" id="{FC2F7BD9-29F8-44DF-AB9F-2FB30BECAB24}"/>
              </a:ext>
            </a:extLst>
          </p:cNvPr>
          <p:cNvSpPr txBox="1"/>
          <p:nvPr/>
        </p:nvSpPr>
        <p:spPr>
          <a:xfrm>
            <a:off x="493522" y="1785668"/>
            <a:ext cx="1676868" cy="261610"/>
          </a:xfrm>
          <a:prstGeom prst="rect">
            <a:avLst/>
          </a:prstGeom>
          <a:noFill/>
        </p:spPr>
        <p:txBody>
          <a:bodyPr wrap="square" rtlCol="0">
            <a:spAutoFit/>
          </a:bodyPr>
          <a:lstStyle/>
          <a:p>
            <a:r>
              <a:rPr lang="en-US" sz="1050" dirty="0">
                <a:latin typeface="+mn-lt"/>
              </a:rPr>
              <a:t>Host Memory</a:t>
            </a:r>
          </a:p>
        </p:txBody>
      </p:sp>
      <p:cxnSp>
        <p:nvCxnSpPr>
          <p:cNvPr id="34" name="Straight Connector 33">
            <a:extLst>
              <a:ext uri="{FF2B5EF4-FFF2-40B4-BE49-F238E27FC236}">
                <a16:creationId xmlns:a16="http://schemas.microsoft.com/office/drawing/2014/main" id="{EC58CAA4-BDC2-432E-A4F2-ECC87149E63D}"/>
              </a:ext>
            </a:extLst>
          </p:cNvPr>
          <p:cNvCxnSpPr/>
          <p:nvPr/>
        </p:nvCxnSpPr>
        <p:spPr>
          <a:xfrm>
            <a:off x="2528424" y="1628333"/>
            <a:ext cx="0" cy="1430940"/>
          </a:xfrm>
          <a:prstGeom prst="line">
            <a:avLst/>
          </a:prstGeom>
          <a:ln w="38100"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5" name="TextBox 34">
            <a:extLst>
              <a:ext uri="{FF2B5EF4-FFF2-40B4-BE49-F238E27FC236}">
                <a16:creationId xmlns:a16="http://schemas.microsoft.com/office/drawing/2014/main" id="{61288CED-D2CB-4E18-A409-D41701B2530D}"/>
              </a:ext>
            </a:extLst>
          </p:cNvPr>
          <p:cNvSpPr txBox="1"/>
          <p:nvPr/>
        </p:nvSpPr>
        <p:spPr>
          <a:xfrm>
            <a:off x="228617" y="1467083"/>
            <a:ext cx="900409" cy="246221"/>
          </a:xfrm>
          <a:prstGeom prst="rect">
            <a:avLst/>
          </a:prstGeom>
          <a:noFill/>
        </p:spPr>
        <p:txBody>
          <a:bodyPr wrap="square" rtlCol="0">
            <a:spAutoFit/>
          </a:bodyPr>
          <a:lstStyle/>
          <a:p>
            <a:r>
              <a:rPr lang="en-US" sz="1000" dirty="0">
                <a:latin typeface="+mn-lt"/>
              </a:rPr>
              <a:t>NODE 1 </a:t>
            </a:r>
          </a:p>
        </p:txBody>
      </p:sp>
      <p:sp>
        <p:nvSpPr>
          <p:cNvPr id="36" name="Rectangle 35">
            <a:extLst>
              <a:ext uri="{FF2B5EF4-FFF2-40B4-BE49-F238E27FC236}">
                <a16:creationId xmlns:a16="http://schemas.microsoft.com/office/drawing/2014/main" id="{60AD63BE-FCFC-47C2-8B1C-577E5730F48D}"/>
              </a:ext>
            </a:extLst>
          </p:cNvPr>
          <p:cNvSpPr/>
          <p:nvPr/>
        </p:nvSpPr>
        <p:spPr>
          <a:xfrm>
            <a:off x="2816408" y="1763497"/>
            <a:ext cx="1855162" cy="34264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37" name="Rectangle 36">
            <a:extLst>
              <a:ext uri="{FF2B5EF4-FFF2-40B4-BE49-F238E27FC236}">
                <a16:creationId xmlns:a16="http://schemas.microsoft.com/office/drawing/2014/main" id="{395DFAC5-EEAE-4088-9C80-DA2B865C70C6}"/>
              </a:ext>
            </a:extLst>
          </p:cNvPr>
          <p:cNvSpPr/>
          <p:nvPr/>
        </p:nvSpPr>
        <p:spPr>
          <a:xfrm rot="16200000">
            <a:off x="3454844" y="1749499"/>
            <a:ext cx="505802" cy="1815567"/>
          </a:xfrm>
          <a:prstGeom prst="rect">
            <a:avLst/>
          </a:prstGeom>
          <a:noFill/>
          <a:ln w="412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DPU</a:t>
            </a:r>
          </a:p>
        </p:txBody>
      </p:sp>
      <p:sp>
        <p:nvSpPr>
          <p:cNvPr id="38" name="Rectangle 37">
            <a:extLst>
              <a:ext uri="{FF2B5EF4-FFF2-40B4-BE49-F238E27FC236}">
                <a16:creationId xmlns:a16="http://schemas.microsoft.com/office/drawing/2014/main" id="{0D158396-310C-4568-937C-AB1C4C3A4F24}"/>
              </a:ext>
            </a:extLst>
          </p:cNvPr>
          <p:cNvSpPr/>
          <p:nvPr/>
        </p:nvSpPr>
        <p:spPr>
          <a:xfrm>
            <a:off x="3673768" y="2415228"/>
            <a:ext cx="928455" cy="48410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DPU Memory</a:t>
            </a:r>
          </a:p>
        </p:txBody>
      </p:sp>
      <p:sp>
        <p:nvSpPr>
          <p:cNvPr id="39" name="Rectangle 38">
            <a:extLst>
              <a:ext uri="{FF2B5EF4-FFF2-40B4-BE49-F238E27FC236}">
                <a16:creationId xmlns:a16="http://schemas.microsoft.com/office/drawing/2014/main" id="{DCED236B-E9E9-46F9-9F08-985E26011344}"/>
              </a:ext>
            </a:extLst>
          </p:cNvPr>
          <p:cNvSpPr/>
          <p:nvPr/>
        </p:nvSpPr>
        <p:spPr>
          <a:xfrm rot="16200000">
            <a:off x="2742113" y="2468506"/>
            <a:ext cx="484108" cy="3775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40" name="Rectangle 39">
            <a:extLst>
              <a:ext uri="{FF2B5EF4-FFF2-40B4-BE49-F238E27FC236}">
                <a16:creationId xmlns:a16="http://schemas.microsoft.com/office/drawing/2014/main" id="{670CDA8F-3FEF-4CCA-B4FD-B7456631D055}"/>
              </a:ext>
            </a:extLst>
          </p:cNvPr>
          <p:cNvSpPr/>
          <p:nvPr/>
        </p:nvSpPr>
        <p:spPr>
          <a:xfrm>
            <a:off x="2679120" y="1728012"/>
            <a:ext cx="2412517" cy="12462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sp>
        <p:nvSpPr>
          <p:cNvPr id="41" name="TextBox 40">
            <a:extLst>
              <a:ext uri="{FF2B5EF4-FFF2-40B4-BE49-F238E27FC236}">
                <a16:creationId xmlns:a16="http://schemas.microsoft.com/office/drawing/2014/main" id="{050CCF90-3777-4C9B-800F-F74EBAEFD3CA}"/>
              </a:ext>
            </a:extLst>
          </p:cNvPr>
          <p:cNvSpPr txBox="1"/>
          <p:nvPr/>
        </p:nvSpPr>
        <p:spPr>
          <a:xfrm>
            <a:off x="3137306" y="2519056"/>
            <a:ext cx="541621" cy="246221"/>
          </a:xfrm>
          <a:prstGeom prst="rect">
            <a:avLst/>
          </a:prstGeom>
          <a:noFill/>
        </p:spPr>
        <p:txBody>
          <a:bodyPr wrap="square" rtlCol="0">
            <a:spAutoFit/>
          </a:bodyPr>
          <a:lstStyle/>
          <a:p>
            <a:r>
              <a:rPr lang="en-US" sz="1000" dirty="0">
                <a:latin typeface="+mn-lt"/>
              </a:rPr>
              <a:t>DPU</a:t>
            </a:r>
          </a:p>
        </p:txBody>
      </p:sp>
      <p:sp>
        <p:nvSpPr>
          <p:cNvPr id="42" name="TextBox 41">
            <a:extLst>
              <a:ext uri="{FF2B5EF4-FFF2-40B4-BE49-F238E27FC236}">
                <a16:creationId xmlns:a16="http://schemas.microsoft.com/office/drawing/2014/main" id="{96239BC5-344A-4A8C-821E-FC4C6B66975B}"/>
              </a:ext>
            </a:extLst>
          </p:cNvPr>
          <p:cNvSpPr txBox="1"/>
          <p:nvPr/>
        </p:nvSpPr>
        <p:spPr>
          <a:xfrm>
            <a:off x="3204736" y="1815761"/>
            <a:ext cx="1676868" cy="261610"/>
          </a:xfrm>
          <a:prstGeom prst="rect">
            <a:avLst/>
          </a:prstGeom>
          <a:noFill/>
        </p:spPr>
        <p:txBody>
          <a:bodyPr wrap="square" rtlCol="0">
            <a:spAutoFit/>
          </a:bodyPr>
          <a:lstStyle/>
          <a:p>
            <a:r>
              <a:rPr lang="en-US" sz="1050" dirty="0">
                <a:latin typeface="+mn-lt"/>
              </a:rPr>
              <a:t>Host Memory</a:t>
            </a:r>
          </a:p>
        </p:txBody>
      </p:sp>
      <p:sp>
        <p:nvSpPr>
          <p:cNvPr id="43" name="TextBox 42">
            <a:extLst>
              <a:ext uri="{FF2B5EF4-FFF2-40B4-BE49-F238E27FC236}">
                <a16:creationId xmlns:a16="http://schemas.microsoft.com/office/drawing/2014/main" id="{A0CE4C00-EF14-4B8F-A8EF-7974CEF6C658}"/>
              </a:ext>
            </a:extLst>
          </p:cNvPr>
          <p:cNvSpPr txBox="1"/>
          <p:nvPr/>
        </p:nvSpPr>
        <p:spPr>
          <a:xfrm>
            <a:off x="3546707" y="1455257"/>
            <a:ext cx="900409" cy="246221"/>
          </a:xfrm>
          <a:prstGeom prst="rect">
            <a:avLst/>
          </a:prstGeom>
          <a:noFill/>
        </p:spPr>
        <p:txBody>
          <a:bodyPr wrap="square" rtlCol="0">
            <a:spAutoFit/>
          </a:bodyPr>
          <a:lstStyle/>
          <a:p>
            <a:r>
              <a:rPr lang="en-US" sz="1000" dirty="0">
                <a:latin typeface="+mn-lt"/>
              </a:rPr>
              <a:t>NODE 2 </a:t>
            </a:r>
          </a:p>
        </p:txBody>
      </p:sp>
      <p:cxnSp>
        <p:nvCxnSpPr>
          <p:cNvPr id="44" name="Elbow Connector 140">
            <a:extLst>
              <a:ext uri="{FF2B5EF4-FFF2-40B4-BE49-F238E27FC236}">
                <a16:creationId xmlns:a16="http://schemas.microsoft.com/office/drawing/2014/main" id="{5A0BB514-7EA1-415D-A001-A9A9EFE9355E}"/>
              </a:ext>
            </a:extLst>
          </p:cNvPr>
          <p:cNvCxnSpPr>
            <a:cxnSpLocks/>
          </p:cNvCxnSpPr>
          <p:nvPr/>
        </p:nvCxnSpPr>
        <p:spPr>
          <a:xfrm flipV="1">
            <a:off x="1033593" y="2123525"/>
            <a:ext cx="2027662" cy="691707"/>
          </a:xfrm>
          <a:prstGeom prst="bentConnector3">
            <a:avLst>
              <a:gd name="adj1" fmla="val 99789"/>
            </a:avLst>
          </a:prstGeom>
          <a:ln w="508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30900954-B63D-4009-9DE7-01FEADC7C14D}"/>
              </a:ext>
            </a:extLst>
          </p:cNvPr>
          <p:cNvSpPr txBox="1"/>
          <p:nvPr/>
        </p:nvSpPr>
        <p:spPr>
          <a:xfrm>
            <a:off x="1781660" y="1291927"/>
            <a:ext cx="1999733" cy="338554"/>
          </a:xfrm>
          <a:prstGeom prst="rect">
            <a:avLst/>
          </a:prstGeom>
          <a:noFill/>
        </p:spPr>
        <p:txBody>
          <a:bodyPr wrap="square" rtlCol="0">
            <a:spAutoFit/>
          </a:bodyPr>
          <a:lstStyle/>
          <a:p>
            <a:r>
              <a:rPr lang="en-US" dirty="0">
                <a:solidFill>
                  <a:schemeClr val="bg1">
                    <a:lumMod val="60000"/>
                    <a:lumOff val="40000"/>
                  </a:schemeClr>
                </a:solidFill>
                <a:latin typeface="+mn-lt"/>
              </a:rPr>
              <a:t>Staged Offload</a:t>
            </a:r>
          </a:p>
        </p:txBody>
      </p:sp>
      <p:sp>
        <p:nvSpPr>
          <p:cNvPr id="46" name="Oval 45">
            <a:extLst>
              <a:ext uri="{FF2B5EF4-FFF2-40B4-BE49-F238E27FC236}">
                <a16:creationId xmlns:a16="http://schemas.microsoft.com/office/drawing/2014/main" id="{A5772532-9FC3-42A1-96A1-502B08C71699}"/>
              </a:ext>
            </a:extLst>
          </p:cNvPr>
          <p:cNvSpPr/>
          <p:nvPr/>
        </p:nvSpPr>
        <p:spPr>
          <a:xfrm>
            <a:off x="1358711" y="2192699"/>
            <a:ext cx="207949" cy="159709"/>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1</a:t>
            </a:r>
          </a:p>
        </p:txBody>
      </p:sp>
      <p:sp>
        <p:nvSpPr>
          <p:cNvPr id="47" name="Oval 46">
            <a:extLst>
              <a:ext uri="{FF2B5EF4-FFF2-40B4-BE49-F238E27FC236}">
                <a16:creationId xmlns:a16="http://schemas.microsoft.com/office/drawing/2014/main" id="{84681013-25AF-409D-8FCD-A9F34910E012}"/>
              </a:ext>
            </a:extLst>
          </p:cNvPr>
          <p:cNvSpPr/>
          <p:nvPr/>
        </p:nvSpPr>
        <p:spPr>
          <a:xfrm>
            <a:off x="2135642" y="2632999"/>
            <a:ext cx="207949" cy="159709"/>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2</a:t>
            </a:r>
          </a:p>
        </p:txBody>
      </p:sp>
      <p:pic>
        <p:nvPicPr>
          <p:cNvPr id="3" name="Picture 2">
            <a:extLst>
              <a:ext uri="{FF2B5EF4-FFF2-40B4-BE49-F238E27FC236}">
                <a16:creationId xmlns:a16="http://schemas.microsoft.com/office/drawing/2014/main" id="{9EAADAA5-FCAA-1F44-BCB1-006C28B62902}"/>
              </a:ext>
            </a:extLst>
          </p:cNvPr>
          <p:cNvPicPr>
            <a:picLocks noChangeAspect="1"/>
          </p:cNvPicPr>
          <p:nvPr/>
        </p:nvPicPr>
        <p:blipFill>
          <a:blip r:embed="rId3"/>
          <a:stretch>
            <a:fillRect/>
          </a:stretch>
        </p:blipFill>
        <p:spPr>
          <a:xfrm>
            <a:off x="5283488" y="1575657"/>
            <a:ext cx="3605719" cy="2218439"/>
          </a:xfrm>
          <a:prstGeom prst="rect">
            <a:avLst/>
          </a:prstGeom>
        </p:spPr>
      </p:pic>
      <p:sp>
        <p:nvSpPr>
          <p:cNvPr id="55" name="TextBox 54">
            <a:extLst>
              <a:ext uri="{FF2B5EF4-FFF2-40B4-BE49-F238E27FC236}">
                <a16:creationId xmlns:a16="http://schemas.microsoft.com/office/drawing/2014/main" id="{87EC36D8-2630-B149-8D65-55CD00B2FC78}"/>
              </a:ext>
            </a:extLst>
          </p:cNvPr>
          <p:cNvSpPr txBox="1"/>
          <p:nvPr/>
        </p:nvSpPr>
        <p:spPr>
          <a:xfrm>
            <a:off x="6600721" y="1185179"/>
            <a:ext cx="1999733" cy="338554"/>
          </a:xfrm>
          <a:prstGeom prst="rect">
            <a:avLst/>
          </a:prstGeom>
          <a:noFill/>
        </p:spPr>
        <p:txBody>
          <a:bodyPr wrap="square" rtlCol="0">
            <a:spAutoFit/>
          </a:bodyPr>
          <a:lstStyle/>
          <a:p>
            <a:r>
              <a:rPr lang="en-US" dirty="0">
                <a:solidFill>
                  <a:schemeClr val="bg1">
                    <a:lumMod val="60000"/>
                    <a:lumOff val="40000"/>
                  </a:schemeClr>
                </a:solidFill>
                <a:latin typeface="+mn-lt"/>
              </a:rPr>
              <a:t>Overhead of staging</a:t>
            </a:r>
          </a:p>
        </p:txBody>
      </p:sp>
      <p:sp>
        <p:nvSpPr>
          <p:cNvPr id="59" name="TextBox 58">
            <a:extLst>
              <a:ext uri="{FF2B5EF4-FFF2-40B4-BE49-F238E27FC236}">
                <a16:creationId xmlns:a16="http://schemas.microsoft.com/office/drawing/2014/main" id="{A1A6BDD7-2B3B-C644-8714-877FA95733F3}"/>
              </a:ext>
            </a:extLst>
          </p:cNvPr>
          <p:cNvSpPr txBox="1"/>
          <p:nvPr/>
        </p:nvSpPr>
        <p:spPr>
          <a:xfrm>
            <a:off x="1653030" y="3640502"/>
            <a:ext cx="881059" cy="246221"/>
          </a:xfrm>
          <a:prstGeom prst="rect">
            <a:avLst/>
          </a:prstGeom>
          <a:noFill/>
        </p:spPr>
        <p:txBody>
          <a:bodyPr wrap="square" rtlCol="0">
            <a:spAutoFit/>
          </a:bodyPr>
          <a:lstStyle/>
          <a:p>
            <a:r>
              <a:rPr lang="en-US" sz="1000" dirty="0">
                <a:latin typeface="+mn-lt"/>
              </a:rPr>
              <a:t>RDMA Write</a:t>
            </a:r>
          </a:p>
        </p:txBody>
      </p:sp>
      <p:sp>
        <p:nvSpPr>
          <p:cNvPr id="60" name="TextBox 59">
            <a:extLst>
              <a:ext uri="{FF2B5EF4-FFF2-40B4-BE49-F238E27FC236}">
                <a16:creationId xmlns:a16="http://schemas.microsoft.com/office/drawing/2014/main" id="{297D5A55-CA1F-8B40-9AA4-4ABE8DFAF853}"/>
              </a:ext>
            </a:extLst>
          </p:cNvPr>
          <p:cNvSpPr txBox="1"/>
          <p:nvPr/>
        </p:nvSpPr>
        <p:spPr>
          <a:xfrm>
            <a:off x="782415" y="3644402"/>
            <a:ext cx="881058" cy="246221"/>
          </a:xfrm>
          <a:prstGeom prst="rect">
            <a:avLst/>
          </a:prstGeom>
          <a:noFill/>
        </p:spPr>
        <p:txBody>
          <a:bodyPr wrap="square" rtlCol="0">
            <a:spAutoFit/>
          </a:bodyPr>
          <a:lstStyle/>
          <a:p>
            <a:r>
              <a:rPr lang="en-US" sz="1000" dirty="0">
                <a:latin typeface="+mn-lt"/>
              </a:rPr>
              <a:t>RDMA Read</a:t>
            </a:r>
          </a:p>
        </p:txBody>
      </p:sp>
      <p:sp>
        <p:nvSpPr>
          <p:cNvPr id="63" name="Rectangle 62">
            <a:extLst>
              <a:ext uri="{FF2B5EF4-FFF2-40B4-BE49-F238E27FC236}">
                <a16:creationId xmlns:a16="http://schemas.microsoft.com/office/drawing/2014/main" id="{E59D1713-5ABA-AB46-9B53-B4D0196D1768}"/>
              </a:ext>
            </a:extLst>
          </p:cNvPr>
          <p:cNvSpPr/>
          <p:nvPr/>
        </p:nvSpPr>
        <p:spPr>
          <a:xfrm>
            <a:off x="2690461" y="3367103"/>
            <a:ext cx="784310" cy="28373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64" name="TextBox 63">
            <a:extLst>
              <a:ext uri="{FF2B5EF4-FFF2-40B4-BE49-F238E27FC236}">
                <a16:creationId xmlns:a16="http://schemas.microsoft.com/office/drawing/2014/main" id="{0D2D132C-420A-9F4C-A90F-08923FD84335}"/>
              </a:ext>
            </a:extLst>
          </p:cNvPr>
          <p:cNvSpPr txBox="1"/>
          <p:nvPr/>
        </p:nvSpPr>
        <p:spPr>
          <a:xfrm>
            <a:off x="2644077" y="3644436"/>
            <a:ext cx="881060" cy="246155"/>
          </a:xfrm>
          <a:prstGeom prst="rect">
            <a:avLst/>
          </a:prstGeom>
          <a:noFill/>
        </p:spPr>
        <p:txBody>
          <a:bodyPr wrap="square" rtlCol="0">
            <a:spAutoFit/>
          </a:bodyPr>
          <a:lstStyle/>
          <a:p>
            <a:r>
              <a:rPr lang="en-US" sz="1000" dirty="0">
                <a:latin typeface="+mn-lt"/>
              </a:rPr>
              <a:t>TX/RX Unit</a:t>
            </a:r>
          </a:p>
        </p:txBody>
      </p:sp>
      <p:cxnSp>
        <p:nvCxnSpPr>
          <p:cNvPr id="65" name="Straight Arrow Connector 64">
            <a:extLst>
              <a:ext uri="{FF2B5EF4-FFF2-40B4-BE49-F238E27FC236}">
                <a16:creationId xmlns:a16="http://schemas.microsoft.com/office/drawing/2014/main" id="{99C5E595-F80F-534D-AF86-EEC6472A80C4}"/>
              </a:ext>
            </a:extLst>
          </p:cNvPr>
          <p:cNvCxnSpPr>
            <a:cxnSpLocks/>
          </p:cNvCxnSpPr>
          <p:nvPr/>
        </p:nvCxnSpPr>
        <p:spPr>
          <a:xfrm flipH="1">
            <a:off x="857005" y="3509542"/>
            <a:ext cx="565164" cy="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981BCCCA-A0D8-7645-85EA-C62873A07888}"/>
              </a:ext>
            </a:extLst>
          </p:cNvPr>
          <p:cNvCxnSpPr>
            <a:cxnSpLocks/>
          </p:cNvCxnSpPr>
          <p:nvPr/>
        </p:nvCxnSpPr>
        <p:spPr>
          <a:xfrm flipH="1">
            <a:off x="1810978" y="3517209"/>
            <a:ext cx="565164" cy="0"/>
          </a:xfrm>
          <a:prstGeom prst="straightConnector1">
            <a:avLst/>
          </a:prstGeom>
          <a:ln w="508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77" name="Content Placeholder 2">
            <a:extLst>
              <a:ext uri="{FF2B5EF4-FFF2-40B4-BE49-F238E27FC236}">
                <a16:creationId xmlns:a16="http://schemas.microsoft.com/office/drawing/2014/main" id="{0D77E7C1-130A-5E4C-9E94-4EE048CC6891}"/>
              </a:ext>
            </a:extLst>
          </p:cNvPr>
          <p:cNvSpPr txBox="1">
            <a:spLocks/>
          </p:cNvSpPr>
          <p:nvPr/>
        </p:nvSpPr>
        <p:spPr bwMode="auto">
          <a:xfrm>
            <a:off x="5974596" y="3903886"/>
            <a:ext cx="2977991" cy="1069847"/>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lnSpc>
                <a:spcPct val="120000"/>
              </a:lnSpc>
              <a:spcBef>
                <a:spcPct val="20000"/>
              </a:spcBef>
              <a:spcAft>
                <a:spcPct val="0"/>
              </a:spcAft>
              <a:buChar char="•"/>
              <a:defRPr kumimoji="1" lang="en-US" sz="1800" b="0" i="0">
                <a:solidFill>
                  <a:schemeClr val="tx1"/>
                </a:solidFill>
                <a:latin typeface="+mj-lt"/>
                <a:ea typeface="+mn-ea"/>
                <a:cs typeface="Calibri Regular" charset="0"/>
              </a:defRPr>
            </a:lvl1pPr>
            <a:lvl2pPr marL="742950" indent="-285750" algn="l" rtl="0" eaLnBrk="0" fontAlgn="base" hangingPunct="0">
              <a:lnSpc>
                <a:spcPct val="120000"/>
              </a:lnSpc>
              <a:spcBef>
                <a:spcPct val="20000"/>
              </a:spcBef>
              <a:spcAft>
                <a:spcPct val="0"/>
              </a:spcAft>
              <a:buChar char="–"/>
              <a:defRPr kumimoji="1" sz="1600" b="0" i="0">
                <a:solidFill>
                  <a:schemeClr val="tx1"/>
                </a:solidFill>
                <a:latin typeface="+mj-lt"/>
                <a:cs typeface="Calibri Regular" charset="0"/>
              </a:defRPr>
            </a:lvl2pPr>
            <a:lvl3pPr marL="11430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3pPr>
            <a:lvl4pPr marL="16002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4pPr>
            <a:lvl5pPr marL="20574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5pPr>
            <a:lvl6pPr marL="2514600" indent="-228600" algn="l" rtl="0" eaLnBrk="0" fontAlgn="base" hangingPunct="0">
              <a:spcBef>
                <a:spcPct val="20000"/>
              </a:spcBef>
              <a:spcAft>
                <a:spcPct val="0"/>
              </a:spcAft>
              <a:buChar char="•"/>
              <a:defRPr kumimoji="1" sz="1600">
                <a:solidFill>
                  <a:schemeClr val="tx1"/>
                </a:solidFill>
                <a:latin typeface="+mn-lt"/>
              </a:defRPr>
            </a:lvl6pPr>
            <a:lvl7pPr marL="2971800" indent="-228600" algn="l" rtl="0" eaLnBrk="0" fontAlgn="base" hangingPunct="0">
              <a:spcBef>
                <a:spcPct val="20000"/>
              </a:spcBef>
              <a:spcAft>
                <a:spcPct val="0"/>
              </a:spcAft>
              <a:buChar char="•"/>
              <a:defRPr kumimoji="1" sz="1600">
                <a:solidFill>
                  <a:schemeClr val="tx1"/>
                </a:solidFill>
                <a:latin typeface="+mn-lt"/>
              </a:defRPr>
            </a:lvl7pPr>
            <a:lvl8pPr marL="3429000" indent="-228600" algn="l" rtl="0" eaLnBrk="0" fontAlgn="base" hangingPunct="0">
              <a:spcBef>
                <a:spcPct val="20000"/>
              </a:spcBef>
              <a:spcAft>
                <a:spcPct val="0"/>
              </a:spcAft>
              <a:buChar char="•"/>
              <a:defRPr kumimoji="1" sz="1600">
                <a:solidFill>
                  <a:schemeClr val="tx1"/>
                </a:solidFill>
                <a:latin typeface="+mn-lt"/>
              </a:defRPr>
            </a:lvl8pPr>
            <a:lvl9pPr marL="3886200" indent="-228600" algn="l" rtl="0" eaLnBrk="0" fontAlgn="base" hangingPunct="0">
              <a:spcBef>
                <a:spcPct val="20000"/>
              </a:spcBef>
              <a:spcAft>
                <a:spcPct val="0"/>
              </a:spcAft>
              <a:buChar char="•"/>
              <a:defRPr kumimoji="1" sz="1600">
                <a:solidFill>
                  <a:schemeClr val="tx1"/>
                </a:solidFill>
                <a:latin typeface="+mn-lt"/>
              </a:defRPr>
            </a:lvl9pPr>
          </a:lstStyle>
          <a:p>
            <a:pPr marL="0" indent="0">
              <a:buNone/>
            </a:pPr>
            <a:r>
              <a:rPr lang="en-US" kern="0" dirty="0"/>
              <a:t>Host-to-host latency with and without staged offload</a:t>
            </a:r>
          </a:p>
          <a:p>
            <a:endParaRPr lang="en-US" kern="0" dirty="0"/>
          </a:p>
          <a:p>
            <a:endParaRPr lang="en-US" kern="0" dirty="0"/>
          </a:p>
        </p:txBody>
      </p:sp>
      <p:sp>
        <p:nvSpPr>
          <p:cNvPr id="78" name="Content Placeholder 2">
            <a:extLst>
              <a:ext uri="{FF2B5EF4-FFF2-40B4-BE49-F238E27FC236}">
                <a16:creationId xmlns:a16="http://schemas.microsoft.com/office/drawing/2014/main" id="{1337CC70-85E3-4F42-92A1-F4D6569655FC}"/>
              </a:ext>
            </a:extLst>
          </p:cNvPr>
          <p:cNvSpPr txBox="1">
            <a:spLocks/>
          </p:cNvSpPr>
          <p:nvPr/>
        </p:nvSpPr>
        <p:spPr bwMode="auto">
          <a:xfrm>
            <a:off x="202333" y="3726703"/>
            <a:ext cx="4953573" cy="1069847"/>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lnSpc>
                <a:spcPct val="120000"/>
              </a:lnSpc>
              <a:spcBef>
                <a:spcPct val="20000"/>
              </a:spcBef>
              <a:spcAft>
                <a:spcPct val="0"/>
              </a:spcAft>
              <a:buChar char="•"/>
              <a:defRPr kumimoji="1" lang="en-US" sz="1800" b="0" i="0">
                <a:solidFill>
                  <a:schemeClr val="tx1"/>
                </a:solidFill>
                <a:latin typeface="+mj-lt"/>
                <a:ea typeface="+mn-ea"/>
                <a:cs typeface="Calibri Regular" charset="0"/>
              </a:defRPr>
            </a:lvl1pPr>
            <a:lvl2pPr marL="742950" indent="-285750" algn="l" rtl="0" eaLnBrk="0" fontAlgn="base" hangingPunct="0">
              <a:lnSpc>
                <a:spcPct val="120000"/>
              </a:lnSpc>
              <a:spcBef>
                <a:spcPct val="20000"/>
              </a:spcBef>
              <a:spcAft>
                <a:spcPct val="0"/>
              </a:spcAft>
              <a:buChar char="–"/>
              <a:defRPr kumimoji="1" sz="1600" b="0" i="0">
                <a:solidFill>
                  <a:schemeClr val="tx1"/>
                </a:solidFill>
                <a:latin typeface="+mj-lt"/>
                <a:cs typeface="Calibri Regular" charset="0"/>
              </a:defRPr>
            </a:lvl2pPr>
            <a:lvl3pPr marL="11430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3pPr>
            <a:lvl4pPr marL="16002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4pPr>
            <a:lvl5pPr marL="20574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5pPr>
            <a:lvl6pPr marL="2514600" indent="-228600" algn="l" rtl="0" eaLnBrk="0" fontAlgn="base" hangingPunct="0">
              <a:spcBef>
                <a:spcPct val="20000"/>
              </a:spcBef>
              <a:spcAft>
                <a:spcPct val="0"/>
              </a:spcAft>
              <a:buChar char="•"/>
              <a:defRPr kumimoji="1" sz="1600">
                <a:solidFill>
                  <a:schemeClr val="tx1"/>
                </a:solidFill>
                <a:latin typeface="+mn-lt"/>
              </a:defRPr>
            </a:lvl6pPr>
            <a:lvl7pPr marL="2971800" indent="-228600" algn="l" rtl="0" eaLnBrk="0" fontAlgn="base" hangingPunct="0">
              <a:spcBef>
                <a:spcPct val="20000"/>
              </a:spcBef>
              <a:spcAft>
                <a:spcPct val="0"/>
              </a:spcAft>
              <a:buChar char="•"/>
              <a:defRPr kumimoji="1" sz="1600">
                <a:solidFill>
                  <a:schemeClr val="tx1"/>
                </a:solidFill>
                <a:latin typeface="+mn-lt"/>
              </a:defRPr>
            </a:lvl7pPr>
            <a:lvl8pPr marL="3429000" indent="-228600" algn="l" rtl="0" eaLnBrk="0" fontAlgn="base" hangingPunct="0">
              <a:spcBef>
                <a:spcPct val="20000"/>
              </a:spcBef>
              <a:spcAft>
                <a:spcPct val="0"/>
              </a:spcAft>
              <a:buChar char="•"/>
              <a:defRPr kumimoji="1" sz="1600">
                <a:solidFill>
                  <a:schemeClr val="tx1"/>
                </a:solidFill>
                <a:latin typeface="+mn-lt"/>
              </a:defRPr>
            </a:lvl8pPr>
            <a:lvl9pPr marL="3886200" indent="-228600" algn="l" rtl="0" eaLnBrk="0" fontAlgn="base" hangingPunct="0">
              <a:spcBef>
                <a:spcPct val="20000"/>
              </a:spcBef>
              <a:spcAft>
                <a:spcPct val="0"/>
              </a:spcAft>
              <a:buChar char="•"/>
              <a:defRPr kumimoji="1" sz="1600">
                <a:solidFill>
                  <a:schemeClr val="tx1"/>
                </a:solidFill>
                <a:latin typeface="+mn-lt"/>
              </a:defRPr>
            </a:lvl9pPr>
          </a:lstStyle>
          <a:p>
            <a:pPr marL="0" indent="0">
              <a:buNone/>
            </a:pPr>
            <a:r>
              <a:rPr lang="en-US" kern="0" dirty="0"/>
              <a:t>Staged offload by DPU requires 2 RDMA operations:</a:t>
            </a:r>
          </a:p>
          <a:p>
            <a:pPr lvl="1"/>
            <a:r>
              <a:rPr lang="en-US" sz="1400" kern="0" dirty="0"/>
              <a:t>Local-Host-to-DPU Read, DPU-to-Remote-Host Write</a:t>
            </a:r>
          </a:p>
          <a:p>
            <a:pPr lvl="1">
              <a:buFont typeface="+mj-lt"/>
              <a:buAutoNum type="arabicPeriod"/>
            </a:pPr>
            <a:endParaRPr lang="en-US" kern="0" dirty="0"/>
          </a:p>
          <a:p>
            <a:endParaRPr lang="en-US" kern="0" dirty="0"/>
          </a:p>
        </p:txBody>
      </p:sp>
      <p:sp>
        <p:nvSpPr>
          <p:cNvPr id="49" name="Rectangle 48">
            <a:extLst>
              <a:ext uri="{FF2B5EF4-FFF2-40B4-BE49-F238E27FC236}">
                <a16:creationId xmlns:a16="http://schemas.microsoft.com/office/drawing/2014/main" id="{8774FD1E-622A-6845-921E-28E5C8A04EBB}"/>
              </a:ext>
            </a:extLst>
          </p:cNvPr>
          <p:cNvSpPr/>
          <p:nvPr/>
        </p:nvSpPr>
        <p:spPr>
          <a:xfrm>
            <a:off x="435153" y="4680625"/>
            <a:ext cx="7405683" cy="338554"/>
          </a:xfrm>
          <a:prstGeom prst="rect">
            <a:avLst/>
          </a:prstGeom>
        </p:spPr>
        <p:txBody>
          <a:bodyPr wrap="square">
            <a:spAutoFit/>
          </a:bodyPr>
          <a:lstStyle/>
          <a:p>
            <a:r>
              <a:rPr lang="en-US" sz="800" b="0" dirty="0">
                <a:solidFill>
                  <a:srgbClr val="0432FF"/>
                </a:solidFill>
                <a:latin typeface="+mn-lt"/>
              </a:rPr>
              <a:t>[1] Mohammadreza </a:t>
            </a:r>
            <a:r>
              <a:rPr lang="en-US" sz="800" b="0" dirty="0" err="1">
                <a:solidFill>
                  <a:srgbClr val="0432FF"/>
                </a:solidFill>
                <a:latin typeface="+mn-lt"/>
              </a:rPr>
              <a:t>Bayatpour</a:t>
            </a:r>
            <a:r>
              <a:rPr lang="en-US" sz="800" b="0" dirty="0">
                <a:solidFill>
                  <a:srgbClr val="0432FF"/>
                </a:solidFill>
                <a:latin typeface="+mn-lt"/>
              </a:rPr>
              <a:t>, Nick </a:t>
            </a:r>
            <a:r>
              <a:rPr lang="en-US" sz="800" b="0" dirty="0" err="1">
                <a:solidFill>
                  <a:srgbClr val="0432FF"/>
                </a:solidFill>
                <a:latin typeface="+mn-lt"/>
              </a:rPr>
              <a:t>Sarkauskas</a:t>
            </a:r>
            <a:r>
              <a:rPr lang="en-US" sz="800" b="0" dirty="0">
                <a:solidFill>
                  <a:srgbClr val="0432FF"/>
                </a:solidFill>
                <a:latin typeface="+mn-lt"/>
              </a:rPr>
              <a:t>, Hari </a:t>
            </a:r>
            <a:r>
              <a:rPr lang="en-US" sz="800" b="0" dirty="0" err="1">
                <a:solidFill>
                  <a:srgbClr val="0432FF"/>
                </a:solidFill>
                <a:latin typeface="+mn-lt"/>
              </a:rPr>
              <a:t>Subramoni</a:t>
            </a:r>
            <a:r>
              <a:rPr lang="en-US" sz="800" b="0" dirty="0">
                <a:solidFill>
                  <a:srgbClr val="0432FF"/>
                </a:solidFill>
                <a:latin typeface="+mn-lt"/>
              </a:rPr>
              <a:t>, Jahanzeb Maqbool Hashmi, and </a:t>
            </a:r>
            <a:r>
              <a:rPr lang="en-US" sz="800" b="0" dirty="0" err="1">
                <a:solidFill>
                  <a:srgbClr val="0432FF"/>
                </a:solidFill>
                <a:latin typeface="+mn-lt"/>
              </a:rPr>
              <a:t>Dhabaleswar</a:t>
            </a:r>
            <a:r>
              <a:rPr lang="en-US" sz="800" b="0" dirty="0">
                <a:solidFill>
                  <a:srgbClr val="0432FF"/>
                </a:solidFill>
                <a:latin typeface="+mn-lt"/>
              </a:rPr>
              <a:t> K. Panda. 2021. </a:t>
            </a:r>
            <a:r>
              <a:rPr lang="en-US" sz="800" b="0" dirty="0" err="1">
                <a:solidFill>
                  <a:srgbClr val="0432FF"/>
                </a:solidFill>
                <a:latin typeface="+mn-lt"/>
              </a:rPr>
              <a:t>BluesMPI</a:t>
            </a:r>
            <a:r>
              <a:rPr lang="en-US" sz="800" b="0" dirty="0">
                <a:solidFill>
                  <a:srgbClr val="0432FF"/>
                </a:solidFill>
                <a:latin typeface="+mn-lt"/>
              </a:rPr>
              <a:t>: Efficient MPI Non-blocking </a:t>
            </a:r>
            <a:r>
              <a:rPr lang="en-US" sz="800" b="0" dirty="0" err="1">
                <a:solidFill>
                  <a:srgbClr val="0432FF"/>
                </a:solidFill>
                <a:latin typeface="+mn-lt"/>
              </a:rPr>
              <a:t>Alltoall</a:t>
            </a:r>
            <a:r>
              <a:rPr lang="en-US" sz="800" b="0" dirty="0">
                <a:solidFill>
                  <a:srgbClr val="0432FF"/>
                </a:solidFill>
                <a:latin typeface="+mn-lt"/>
              </a:rPr>
              <a:t> Offloading Designs on Modern </a:t>
            </a:r>
            <a:r>
              <a:rPr lang="en-US" sz="800" b="0" dirty="0" err="1">
                <a:solidFill>
                  <a:srgbClr val="0432FF"/>
                </a:solidFill>
                <a:latin typeface="+mn-lt"/>
              </a:rPr>
              <a:t>BlueField</a:t>
            </a:r>
            <a:r>
              <a:rPr lang="en-US" sz="800" b="0" dirty="0">
                <a:solidFill>
                  <a:srgbClr val="0432FF"/>
                </a:solidFill>
                <a:latin typeface="+mn-lt"/>
              </a:rPr>
              <a:t> Smart NICs. In High Performance Computing: 36th International Conference, ISC High Performance 2021</a:t>
            </a:r>
          </a:p>
        </p:txBody>
      </p:sp>
    </p:spTree>
    <p:extLst>
      <p:ext uri="{BB962C8B-B14F-4D97-AF65-F5344CB8AC3E}">
        <p14:creationId xmlns:p14="http://schemas.microsoft.com/office/powerpoint/2010/main" val="2751146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D4215-66C3-E84D-AE5D-F38DDC6E3A3B}"/>
              </a:ext>
            </a:extLst>
          </p:cNvPr>
          <p:cNvSpPr>
            <a:spLocks noGrp="1"/>
          </p:cNvSpPr>
          <p:nvPr>
            <p:ph type="title"/>
          </p:nvPr>
        </p:nvSpPr>
        <p:spPr>
          <a:xfrm>
            <a:off x="542520" y="44611"/>
            <a:ext cx="8096595" cy="579576"/>
          </a:xfrm>
        </p:spPr>
        <p:txBody>
          <a:bodyPr/>
          <a:lstStyle/>
          <a:p>
            <a:r>
              <a:rPr lang="en-US" dirty="0"/>
              <a:t>Contributions</a:t>
            </a:r>
          </a:p>
        </p:txBody>
      </p:sp>
      <p:sp>
        <p:nvSpPr>
          <p:cNvPr id="4" name="Content Placeholder 3">
            <a:extLst>
              <a:ext uri="{FF2B5EF4-FFF2-40B4-BE49-F238E27FC236}">
                <a16:creationId xmlns:a16="http://schemas.microsoft.com/office/drawing/2014/main" id="{C756FF77-3AC9-9B49-8F89-BE2B2DFC16C5}"/>
              </a:ext>
            </a:extLst>
          </p:cNvPr>
          <p:cNvSpPr>
            <a:spLocks noGrp="1"/>
          </p:cNvSpPr>
          <p:nvPr>
            <p:ph idx="1"/>
          </p:nvPr>
        </p:nvSpPr>
        <p:spPr>
          <a:xfrm>
            <a:off x="307707" y="718157"/>
            <a:ext cx="7867996" cy="3828011"/>
          </a:xfrm>
        </p:spPr>
        <p:txBody>
          <a:bodyPr/>
          <a:lstStyle/>
          <a:p>
            <a:r>
              <a:rPr lang="en-US" sz="2200" dirty="0"/>
              <a:t>Propose a framework with APIs to conveniently express the offload of generic communication patterns to the DPU</a:t>
            </a:r>
          </a:p>
          <a:p>
            <a:pPr marL="0" indent="0">
              <a:buNone/>
            </a:pPr>
            <a:endParaRPr lang="en-US" sz="2200" dirty="0"/>
          </a:p>
          <a:p>
            <a:r>
              <a:rPr lang="en-US" sz="2200" dirty="0"/>
              <a:t>Propose basic and optimized designs to implement the APIs</a:t>
            </a:r>
          </a:p>
          <a:p>
            <a:endParaRPr lang="en-US" sz="2200" dirty="0"/>
          </a:p>
          <a:p>
            <a:r>
              <a:rPr lang="en-US" sz="2200" dirty="0"/>
              <a:t>Demonstrate the efficacy of the proposed designs on real systems using micro-benchmarks and applications.</a:t>
            </a:r>
          </a:p>
        </p:txBody>
      </p:sp>
    </p:spTree>
    <p:extLst>
      <p:ext uri="{BB962C8B-B14F-4D97-AF65-F5344CB8AC3E}">
        <p14:creationId xmlns:p14="http://schemas.microsoft.com/office/powerpoint/2010/main" val="4116357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Content Placeholder 2">
            <a:extLst>
              <a:ext uri="{FF2B5EF4-FFF2-40B4-BE49-F238E27FC236}">
                <a16:creationId xmlns:a16="http://schemas.microsoft.com/office/drawing/2014/main" id="{BD799269-28AD-DD4B-ABA5-67BB91E2B1C5}"/>
              </a:ext>
            </a:extLst>
          </p:cNvPr>
          <p:cNvSpPr>
            <a:spLocks noGrp="1"/>
          </p:cNvSpPr>
          <p:nvPr>
            <p:ph idx="1"/>
          </p:nvPr>
        </p:nvSpPr>
        <p:spPr>
          <a:xfrm>
            <a:off x="173940" y="2807142"/>
            <a:ext cx="8741460" cy="2451672"/>
          </a:xfrm>
        </p:spPr>
        <p:txBody>
          <a:bodyPr>
            <a:noAutofit/>
          </a:bodyPr>
          <a:lstStyle/>
          <a:p>
            <a:pPr marL="0" indent="0">
              <a:buNone/>
            </a:pPr>
            <a:endParaRPr lang="en-US" dirty="0"/>
          </a:p>
          <a:p>
            <a:r>
              <a:rPr lang="en-US" b="0" i="0" u="none" strike="noStrike" dirty="0">
                <a:solidFill>
                  <a:srgbClr val="000000"/>
                </a:solidFill>
                <a:effectLst/>
                <a:latin typeface="Calibri" panose="020F0502020204030204" pitchFamily="34" charset="0"/>
              </a:rPr>
              <a:t>Guest Virtual Machine ID (GVMI)</a:t>
            </a:r>
            <a:r>
              <a:rPr lang="en-US" dirty="0"/>
              <a:t> is a capability provided by the Bluefield DPUs</a:t>
            </a:r>
          </a:p>
          <a:p>
            <a:pPr lvl="1"/>
            <a:r>
              <a:rPr lang="en-US" dirty="0"/>
              <a:t>Allows DPU process to move data from one local to any remote host process without staging.</a:t>
            </a:r>
          </a:p>
          <a:p>
            <a:r>
              <a:rPr lang="en-US" dirty="0"/>
              <a:t>Introduces addition overheads:</a:t>
            </a:r>
          </a:p>
          <a:p>
            <a:pPr lvl="1"/>
            <a:r>
              <a:rPr lang="en-US" dirty="0"/>
              <a:t>Host-level, DPU-level memory registrations and key-exchanges</a:t>
            </a:r>
          </a:p>
          <a:p>
            <a:r>
              <a:rPr lang="en-US" dirty="0"/>
              <a:t>We provide efficient designs by amortizing the GVMI overheads</a:t>
            </a:r>
          </a:p>
        </p:txBody>
      </p:sp>
      <p:sp>
        <p:nvSpPr>
          <p:cNvPr id="2" name="Title 1">
            <a:extLst>
              <a:ext uri="{FF2B5EF4-FFF2-40B4-BE49-F238E27FC236}">
                <a16:creationId xmlns:a16="http://schemas.microsoft.com/office/drawing/2014/main" id="{6C0D4215-66C3-E84D-AE5D-F38DDC6E3A3B}"/>
              </a:ext>
            </a:extLst>
          </p:cNvPr>
          <p:cNvSpPr>
            <a:spLocks noGrp="1"/>
          </p:cNvSpPr>
          <p:nvPr>
            <p:ph type="title"/>
          </p:nvPr>
        </p:nvSpPr>
        <p:spPr>
          <a:xfrm>
            <a:off x="424577" y="155023"/>
            <a:ext cx="8096595" cy="579576"/>
          </a:xfrm>
        </p:spPr>
        <p:txBody>
          <a:bodyPr/>
          <a:lstStyle/>
          <a:p>
            <a:r>
              <a:rPr lang="en-US" sz="2700" dirty="0"/>
              <a:t>Optimized Offload Mechanism </a:t>
            </a:r>
          </a:p>
        </p:txBody>
      </p:sp>
      <p:sp>
        <p:nvSpPr>
          <p:cNvPr id="7" name="Rectangle 6">
            <a:extLst>
              <a:ext uri="{FF2B5EF4-FFF2-40B4-BE49-F238E27FC236}">
                <a16:creationId xmlns:a16="http://schemas.microsoft.com/office/drawing/2014/main" id="{71F2CCC8-0D43-4012-9ADD-2A61B8C02FF7}"/>
              </a:ext>
            </a:extLst>
          </p:cNvPr>
          <p:cNvSpPr/>
          <p:nvPr/>
        </p:nvSpPr>
        <p:spPr>
          <a:xfrm>
            <a:off x="823911" y="1118272"/>
            <a:ext cx="1855162" cy="34264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8" name="Rectangle 7">
            <a:extLst>
              <a:ext uri="{FF2B5EF4-FFF2-40B4-BE49-F238E27FC236}">
                <a16:creationId xmlns:a16="http://schemas.microsoft.com/office/drawing/2014/main" id="{24C7AB32-0BFF-4EEF-A949-E9CFB86F9799}"/>
              </a:ext>
            </a:extLst>
          </p:cNvPr>
          <p:cNvSpPr/>
          <p:nvPr/>
        </p:nvSpPr>
        <p:spPr>
          <a:xfrm rot="16200000">
            <a:off x="1425621" y="1130833"/>
            <a:ext cx="505802" cy="1815567"/>
          </a:xfrm>
          <a:prstGeom prst="rect">
            <a:avLst/>
          </a:prstGeom>
          <a:noFill/>
          <a:ln w="412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DPU</a:t>
            </a:r>
          </a:p>
        </p:txBody>
      </p:sp>
      <p:sp>
        <p:nvSpPr>
          <p:cNvPr id="9" name="Rectangle 8">
            <a:extLst>
              <a:ext uri="{FF2B5EF4-FFF2-40B4-BE49-F238E27FC236}">
                <a16:creationId xmlns:a16="http://schemas.microsoft.com/office/drawing/2014/main" id="{0F7AF73E-092A-44DC-9618-75938A9ED5A5}"/>
              </a:ext>
            </a:extLst>
          </p:cNvPr>
          <p:cNvSpPr/>
          <p:nvPr/>
        </p:nvSpPr>
        <p:spPr>
          <a:xfrm>
            <a:off x="787185" y="1793341"/>
            <a:ext cx="928455" cy="48410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DPU Memory</a:t>
            </a:r>
          </a:p>
        </p:txBody>
      </p:sp>
      <p:sp>
        <p:nvSpPr>
          <p:cNvPr id="10" name="Rectangle 9">
            <a:extLst>
              <a:ext uri="{FF2B5EF4-FFF2-40B4-BE49-F238E27FC236}">
                <a16:creationId xmlns:a16="http://schemas.microsoft.com/office/drawing/2014/main" id="{09C5825F-B496-451D-9E15-877D6CB3F92B}"/>
              </a:ext>
            </a:extLst>
          </p:cNvPr>
          <p:cNvSpPr/>
          <p:nvPr/>
        </p:nvSpPr>
        <p:spPr>
          <a:xfrm rot="16200000">
            <a:off x="2158055" y="1844037"/>
            <a:ext cx="478947" cy="3775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11" name="Rectangle 10">
            <a:extLst>
              <a:ext uri="{FF2B5EF4-FFF2-40B4-BE49-F238E27FC236}">
                <a16:creationId xmlns:a16="http://schemas.microsoft.com/office/drawing/2014/main" id="{C4222804-5D8A-4DCF-96E9-E030451BFF1D}"/>
              </a:ext>
            </a:extLst>
          </p:cNvPr>
          <p:cNvSpPr/>
          <p:nvPr/>
        </p:nvSpPr>
        <p:spPr>
          <a:xfrm>
            <a:off x="686622" y="1082785"/>
            <a:ext cx="2412517" cy="12535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sp>
        <p:nvSpPr>
          <p:cNvPr id="12" name="TextBox 11">
            <a:extLst>
              <a:ext uri="{FF2B5EF4-FFF2-40B4-BE49-F238E27FC236}">
                <a16:creationId xmlns:a16="http://schemas.microsoft.com/office/drawing/2014/main" id="{F61ACD0D-E157-4F90-B220-BDD7CE415814}"/>
              </a:ext>
            </a:extLst>
          </p:cNvPr>
          <p:cNvSpPr txBox="1"/>
          <p:nvPr/>
        </p:nvSpPr>
        <p:spPr>
          <a:xfrm>
            <a:off x="1701897" y="1910630"/>
            <a:ext cx="541621" cy="246221"/>
          </a:xfrm>
          <a:prstGeom prst="rect">
            <a:avLst/>
          </a:prstGeom>
          <a:noFill/>
        </p:spPr>
        <p:txBody>
          <a:bodyPr wrap="square" rtlCol="0">
            <a:spAutoFit/>
          </a:bodyPr>
          <a:lstStyle/>
          <a:p>
            <a:r>
              <a:rPr lang="en-US" sz="1000" dirty="0">
                <a:latin typeface="+mn-lt"/>
              </a:rPr>
              <a:t>DPU</a:t>
            </a:r>
          </a:p>
        </p:txBody>
      </p:sp>
      <p:sp>
        <p:nvSpPr>
          <p:cNvPr id="13" name="TextBox 12">
            <a:extLst>
              <a:ext uri="{FF2B5EF4-FFF2-40B4-BE49-F238E27FC236}">
                <a16:creationId xmlns:a16="http://schemas.microsoft.com/office/drawing/2014/main" id="{FC33C41C-4239-4AB8-914B-C3FB03F6ABDB}"/>
              </a:ext>
            </a:extLst>
          </p:cNvPr>
          <p:cNvSpPr txBox="1"/>
          <p:nvPr/>
        </p:nvSpPr>
        <p:spPr>
          <a:xfrm>
            <a:off x="1170381" y="1150848"/>
            <a:ext cx="1676868" cy="261610"/>
          </a:xfrm>
          <a:prstGeom prst="rect">
            <a:avLst/>
          </a:prstGeom>
          <a:noFill/>
        </p:spPr>
        <p:txBody>
          <a:bodyPr wrap="square" rtlCol="0">
            <a:spAutoFit/>
          </a:bodyPr>
          <a:lstStyle/>
          <a:p>
            <a:r>
              <a:rPr lang="en-US" sz="1050" dirty="0">
                <a:latin typeface="+mn-lt"/>
              </a:rPr>
              <a:t>Host Memory</a:t>
            </a:r>
          </a:p>
        </p:txBody>
      </p:sp>
      <p:sp>
        <p:nvSpPr>
          <p:cNvPr id="14" name="TextBox 13">
            <a:extLst>
              <a:ext uri="{FF2B5EF4-FFF2-40B4-BE49-F238E27FC236}">
                <a16:creationId xmlns:a16="http://schemas.microsoft.com/office/drawing/2014/main" id="{C39FAFC0-7B56-4710-8489-3808DA33CA1E}"/>
              </a:ext>
            </a:extLst>
          </p:cNvPr>
          <p:cNvSpPr txBox="1"/>
          <p:nvPr/>
        </p:nvSpPr>
        <p:spPr>
          <a:xfrm>
            <a:off x="2630207" y="2459661"/>
            <a:ext cx="2302302" cy="307777"/>
          </a:xfrm>
          <a:prstGeom prst="rect">
            <a:avLst/>
          </a:prstGeom>
          <a:noFill/>
        </p:spPr>
        <p:txBody>
          <a:bodyPr wrap="square" rtlCol="0">
            <a:spAutoFit/>
          </a:bodyPr>
          <a:lstStyle/>
          <a:p>
            <a:r>
              <a:rPr lang="en-US" sz="1400" dirty="0">
                <a:solidFill>
                  <a:schemeClr val="bg1">
                    <a:lumMod val="60000"/>
                    <a:lumOff val="40000"/>
                  </a:schemeClr>
                </a:solidFill>
                <a:latin typeface="+mn-lt"/>
              </a:rPr>
              <a:t>GVMI Transfer </a:t>
            </a:r>
          </a:p>
        </p:txBody>
      </p:sp>
      <p:cxnSp>
        <p:nvCxnSpPr>
          <p:cNvPr id="15" name="Straight Connector 14">
            <a:extLst>
              <a:ext uri="{FF2B5EF4-FFF2-40B4-BE49-F238E27FC236}">
                <a16:creationId xmlns:a16="http://schemas.microsoft.com/office/drawing/2014/main" id="{B821EA44-5685-4A05-A0A0-B33EF504AFEC}"/>
              </a:ext>
            </a:extLst>
          </p:cNvPr>
          <p:cNvCxnSpPr/>
          <p:nvPr/>
        </p:nvCxnSpPr>
        <p:spPr>
          <a:xfrm>
            <a:off x="3215046" y="990437"/>
            <a:ext cx="0" cy="1430940"/>
          </a:xfrm>
          <a:prstGeom prst="line">
            <a:avLst/>
          </a:prstGeom>
          <a:ln w="38100"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 name="TextBox 15">
            <a:extLst>
              <a:ext uri="{FF2B5EF4-FFF2-40B4-BE49-F238E27FC236}">
                <a16:creationId xmlns:a16="http://schemas.microsoft.com/office/drawing/2014/main" id="{CFFCAD1F-B243-413C-8278-29DA526F727F}"/>
              </a:ext>
            </a:extLst>
          </p:cNvPr>
          <p:cNvSpPr txBox="1"/>
          <p:nvPr/>
        </p:nvSpPr>
        <p:spPr>
          <a:xfrm>
            <a:off x="915239" y="829189"/>
            <a:ext cx="900409" cy="246221"/>
          </a:xfrm>
          <a:prstGeom prst="rect">
            <a:avLst/>
          </a:prstGeom>
          <a:noFill/>
        </p:spPr>
        <p:txBody>
          <a:bodyPr wrap="square" rtlCol="0">
            <a:spAutoFit/>
          </a:bodyPr>
          <a:lstStyle/>
          <a:p>
            <a:r>
              <a:rPr lang="en-US" sz="1000" dirty="0">
                <a:latin typeface="+mn-lt"/>
              </a:rPr>
              <a:t>NODE 1 </a:t>
            </a:r>
          </a:p>
        </p:txBody>
      </p:sp>
      <p:sp>
        <p:nvSpPr>
          <p:cNvPr id="17" name="Rectangle 16">
            <a:extLst>
              <a:ext uri="{FF2B5EF4-FFF2-40B4-BE49-F238E27FC236}">
                <a16:creationId xmlns:a16="http://schemas.microsoft.com/office/drawing/2014/main" id="{853B2BC3-EF26-4512-A5C5-6151CCF3A30B}"/>
              </a:ext>
            </a:extLst>
          </p:cNvPr>
          <p:cNvSpPr/>
          <p:nvPr/>
        </p:nvSpPr>
        <p:spPr>
          <a:xfrm>
            <a:off x="3503030" y="1125601"/>
            <a:ext cx="1855162" cy="34264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18" name="Rectangle 17">
            <a:extLst>
              <a:ext uri="{FF2B5EF4-FFF2-40B4-BE49-F238E27FC236}">
                <a16:creationId xmlns:a16="http://schemas.microsoft.com/office/drawing/2014/main" id="{ED0CA980-3F8E-48E7-AC51-FCDC1512F35E}"/>
              </a:ext>
            </a:extLst>
          </p:cNvPr>
          <p:cNvSpPr/>
          <p:nvPr/>
        </p:nvSpPr>
        <p:spPr>
          <a:xfrm rot="16200000">
            <a:off x="4141466" y="1111603"/>
            <a:ext cx="505802" cy="1815567"/>
          </a:xfrm>
          <a:prstGeom prst="rect">
            <a:avLst/>
          </a:prstGeom>
          <a:noFill/>
          <a:ln w="412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DPU</a:t>
            </a:r>
          </a:p>
        </p:txBody>
      </p:sp>
      <p:sp>
        <p:nvSpPr>
          <p:cNvPr id="19" name="Rectangle 18">
            <a:extLst>
              <a:ext uri="{FF2B5EF4-FFF2-40B4-BE49-F238E27FC236}">
                <a16:creationId xmlns:a16="http://schemas.microsoft.com/office/drawing/2014/main" id="{B6AD4E38-3382-4BF6-9EB8-25F5E137CD0C}"/>
              </a:ext>
            </a:extLst>
          </p:cNvPr>
          <p:cNvSpPr/>
          <p:nvPr/>
        </p:nvSpPr>
        <p:spPr>
          <a:xfrm>
            <a:off x="4360389" y="1777332"/>
            <a:ext cx="928455" cy="48410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DPU Memory</a:t>
            </a:r>
          </a:p>
        </p:txBody>
      </p:sp>
      <p:sp>
        <p:nvSpPr>
          <p:cNvPr id="20" name="Rectangle 19">
            <a:extLst>
              <a:ext uri="{FF2B5EF4-FFF2-40B4-BE49-F238E27FC236}">
                <a16:creationId xmlns:a16="http://schemas.microsoft.com/office/drawing/2014/main" id="{762D9585-ABE6-4A5A-B1B3-2A163ED88A98}"/>
              </a:ext>
            </a:extLst>
          </p:cNvPr>
          <p:cNvSpPr/>
          <p:nvPr/>
        </p:nvSpPr>
        <p:spPr>
          <a:xfrm rot="16200000">
            <a:off x="3427887" y="1829761"/>
            <a:ext cx="485806" cy="3775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21" name="Rectangle 20">
            <a:extLst>
              <a:ext uri="{FF2B5EF4-FFF2-40B4-BE49-F238E27FC236}">
                <a16:creationId xmlns:a16="http://schemas.microsoft.com/office/drawing/2014/main" id="{9B34AC21-B2DB-484B-8970-076EFFA1B631}"/>
              </a:ext>
            </a:extLst>
          </p:cNvPr>
          <p:cNvSpPr/>
          <p:nvPr/>
        </p:nvSpPr>
        <p:spPr>
          <a:xfrm>
            <a:off x="3365741" y="1090116"/>
            <a:ext cx="2412517" cy="12462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sp>
        <p:nvSpPr>
          <p:cNvPr id="22" name="TextBox 21">
            <a:extLst>
              <a:ext uri="{FF2B5EF4-FFF2-40B4-BE49-F238E27FC236}">
                <a16:creationId xmlns:a16="http://schemas.microsoft.com/office/drawing/2014/main" id="{2BFE2573-5664-49AB-A49E-7A6C01254F3D}"/>
              </a:ext>
            </a:extLst>
          </p:cNvPr>
          <p:cNvSpPr txBox="1"/>
          <p:nvPr/>
        </p:nvSpPr>
        <p:spPr>
          <a:xfrm>
            <a:off x="3823928" y="1881160"/>
            <a:ext cx="541621" cy="246221"/>
          </a:xfrm>
          <a:prstGeom prst="rect">
            <a:avLst/>
          </a:prstGeom>
          <a:noFill/>
        </p:spPr>
        <p:txBody>
          <a:bodyPr wrap="square" rtlCol="0">
            <a:spAutoFit/>
          </a:bodyPr>
          <a:lstStyle/>
          <a:p>
            <a:r>
              <a:rPr lang="en-US" sz="1000" dirty="0">
                <a:latin typeface="+mn-lt"/>
              </a:rPr>
              <a:t>DPU</a:t>
            </a:r>
          </a:p>
        </p:txBody>
      </p:sp>
      <p:sp>
        <p:nvSpPr>
          <p:cNvPr id="23" name="TextBox 22">
            <a:extLst>
              <a:ext uri="{FF2B5EF4-FFF2-40B4-BE49-F238E27FC236}">
                <a16:creationId xmlns:a16="http://schemas.microsoft.com/office/drawing/2014/main" id="{D83EF682-C26B-4799-8550-4BCE3934DAFA}"/>
              </a:ext>
            </a:extLst>
          </p:cNvPr>
          <p:cNvSpPr txBox="1"/>
          <p:nvPr/>
        </p:nvSpPr>
        <p:spPr>
          <a:xfrm>
            <a:off x="3962533" y="1153240"/>
            <a:ext cx="1676868" cy="261610"/>
          </a:xfrm>
          <a:prstGeom prst="rect">
            <a:avLst/>
          </a:prstGeom>
          <a:noFill/>
        </p:spPr>
        <p:txBody>
          <a:bodyPr wrap="square" rtlCol="0">
            <a:spAutoFit/>
          </a:bodyPr>
          <a:lstStyle/>
          <a:p>
            <a:r>
              <a:rPr lang="en-US" sz="1050" dirty="0">
                <a:latin typeface="+mn-lt"/>
              </a:rPr>
              <a:t>Host Memory</a:t>
            </a:r>
          </a:p>
        </p:txBody>
      </p:sp>
      <p:sp>
        <p:nvSpPr>
          <p:cNvPr id="24" name="TextBox 23">
            <a:extLst>
              <a:ext uri="{FF2B5EF4-FFF2-40B4-BE49-F238E27FC236}">
                <a16:creationId xmlns:a16="http://schemas.microsoft.com/office/drawing/2014/main" id="{E09B2574-1431-4797-9B9B-0EA0DD6CDBD7}"/>
              </a:ext>
            </a:extLst>
          </p:cNvPr>
          <p:cNvSpPr txBox="1"/>
          <p:nvPr/>
        </p:nvSpPr>
        <p:spPr>
          <a:xfrm>
            <a:off x="4233329" y="817364"/>
            <a:ext cx="900409" cy="246221"/>
          </a:xfrm>
          <a:prstGeom prst="rect">
            <a:avLst/>
          </a:prstGeom>
          <a:noFill/>
        </p:spPr>
        <p:txBody>
          <a:bodyPr wrap="square" rtlCol="0">
            <a:spAutoFit/>
          </a:bodyPr>
          <a:lstStyle/>
          <a:p>
            <a:r>
              <a:rPr lang="en-US" sz="1000" dirty="0">
                <a:latin typeface="+mn-lt"/>
              </a:rPr>
              <a:t>NODE 2 </a:t>
            </a:r>
          </a:p>
        </p:txBody>
      </p:sp>
      <p:cxnSp>
        <p:nvCxnSpPr>
          <p:cNvPr id="25" name="Elbow Connector 33">
            <a:extLst>
              <a:ext uri="{FF2B5EF4-FFF2-40B4-BE49-F238E27FC236}">
                <a16:creationId xmlns:a16="http://schemas.microsoft.com/office/drawing/2014/main" id="{1CF550E8-BDE6-4759-BB79-0BB6BB340D7C}"/>
              </a:ext>
            </a:extLst>
          </p:cNvPr>
          <p:cNvCxnSpPr>
            <a:cxnSpLocks/>
          </p:cNvCxnSpPr>
          <p:nvPr/>
        </p:nvCxnSpPr>
        <p:spPr>
          <a:xfrm>
            <a:off x="2400931" y="1480521"/>
            <a:ext cx="900528" cy="544961"/>
          </a:xfrm>
          <a:prstGeom prst="bentConnector3">
            <a:avLst>
              <a:gd name="adj1" fmla="val -1508"/>
            </a:avLst>
          </a:prstGeom>
          <a:ln w="508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6" name="Elbow Connector 45">
            <a:extLst>
              <a:ext uri="{FF2B5EF4-FFF2-40B4-BE49-F238E27FC236}">
                <a16:creationId xmlns:a16="http://schemas.microsoft.com/office/drawing/2014/main" id="{3637CB3E-0274-4C4C-84DD-7DD9147B23B8}"/>
              </a:ext>
            </a:extLst>
          </p:cNvPr>
          <p:cNvCxnSpPr>
            <a:cxnSpLocks/>
          </p:cNvCxnSpPr>
          <p:nvPr/>
        </p:nvCxnSpPr>
        <p:spPr>
          <a:xfrm rot="5400000" flipH="1" flipV="1">
            <a:off x="3227118" y="1547555"/>
            <a:ext cx="556429" cy="397795"/>
          </a:xfrm>
          <a:prstGeom prst="bentConnector3">
            <a:avLst>
              <a:gd name="adj1" fmla="val -363"/>
            </a:avLst>
          </a:prstGeom>
          <a:ln w="508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8" name="Oval 47">
            <a:extLst>
              <a:ext uri="{FF2B5EF4-FFF2-40B4-BE49-F238E27FC236}">
                <a16:creationId xmlns:a16="http://schemas.microsoft.com/office/drawing/2014/main" id="{EBFF87B5-4B9D-425A-A346-57B622615B43}"/>
              </a:ext>
            </a:extLst>
          </p:cNvPr>
          <p:cNvSpPr/>
          <p:nvPr/>
        </p:nvSpPr>
        <p:spPr>
          <a:xfrm>
            <a:off x="2824623" y="1849131"/>
            <a:ext cx="207949" cy="159709"/>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1</a:t>
            </a:r>
          </a:p>
        </p:txBody>
      </p:sp>
      <p:grpSp>
        <p:nvGrpSpPr>
          <p:cNvPr id="62" name="Group 61">
            <a:extLst>
              <a:ext uri="{FF2B5EF4-FFF2-40B4-BE49-F238E27FC236}">
                <a16:creationId xmlns:a16="http://schemas.microsoft.com/office/drawing/2014/main" id="{80402F0F-2955-4493-AF04-A78E2F0CB3D7}"/>
              </a:ext>
            </a:extLst>
          </p:cNvPr>
          <p:cNvGrpSpPr/>
          <p:nvPr/>
        </p:nvGrpSpPr>
        <p:grpSpPr>
          <a:xfrm>
            <a:off x="5947096" y="708953"/>
            <a:ext cx="974154" cy="1861062"/>
            <a:chOff x="6403089" y="2110383"/>
            <a:chExt cx="974154" cy="1861062"/>
          </a:xfrm>
        </p:grpSpPr>
        <p:sp>
          <p:nvSpPr>
            <p:cNvPr id="50" name="TextBox 49">
              <a:extLst>
                <a:ext uri="{FF2B5EF4-FFF2-40B4-BE49-F238E27FC236}">
                  <a16:creationId xmlns:a16="http://schemas.microsoft.com/office/drawing/2014/main" id="{4F7E5718-5E8F-4826-A107-35EA896A1406}"/>
                </a:ext>
              </a:extLst>
            </p:cNvPr>
            <p:cNvSpPr txBox="1"/>
            <p:nvPr/>
          </p:nvSpPr>
          <p:spPr>
            <a:xfrm>
              <a:off x="6403089" y="2898113"/>
              <a:ext cx="881059" cy="246221"/>
            </a:xfrm>
            <a:prstGeom prst="rect">
              <a:avLst/>
            </a:prstGeom>
            <a:noFill/>
          </p:spPr>
          <p:txBody>
            <a:bodyPr wrap="square" rtlCol="0">
              <a:spAutoFit/>
            </a:bodyPr>
            <a:lstStyle/>
            <a:p>
              <a:r>
                <a:rPr lang="en-US" sz="1000" dirty="0">
                  <a:latin typeface="+mn-lt"/>
                </a:rPr>
                <a:t>RDMA Write</a:t>
              </a:r>
            </a:p>
          </p:txBody>
        </p:sp>
        <p:sp>
          <p:nvSpPr>
            <p:cNvPr id="51" name="TextBox 50">
              <a:extLst>
                <a:ext uri="{FF2B5EF4-FFF2-40B4-BE49-F238E27FC236}">
                  <a16:creationId xmlns:a16="http://schemas.microsoft.com/office/drawing/2014/main" id="{124C2554-8089-40A8-837C-A7BFBB111ABB}"/>
                </a:ext>
              </a:extLst>
            </p:cNvPr>
            <p:cNvSpPr txBox="1"/>
            <p:nvPr/>
          </p:nvSpPr>
          <p:spPr>
            <a:xfrm>
              <a:off x="6454205" y="2198704"/>
              <a:ext cx="881058" cy="246221"/>
            </a:xfrm>
            <a:prstGeom prst="rect">
              <a:avLst/>
            </a:prstGeom>
            <a:noFill/>
          </p:spPr>
          <p:txBody>
            <a:bodyPr wrap="square" rtlCol="0">
              <a:spAutoFit/>
            </a:bodyPr>
            <a:lstStyle/>
            <a:p>
              <a:r>
                <a:rPr lang="en-US" sz="1000" dirty="0">
                  <a:latin typeface="+mn-lt"/>
                </a:rPr>
                <a:t>RDMA Read</a:t>
              </a:r>
            </a:p>
          </p:txBody>
        </p:sp>
        <p:sp>
          <p:nvSpPr>
            <p:cNvPr id="52" name="Rectangle 51">
              <a:extLst>
                <a:ext uri="{FF2B5EF4-FFF2-40B4-BE49-F238E27FC236}">
                  <a16:creationId xmlns:a16="http://schemas.microsoft.com/office/drawing/2014/main" id="{00541644-05B5-4ADB-A490-DE2EA00E7C47}"/>
                </a:ext>
              </a:extLst>
            </p:cNvPr>
            <p:cNvSpPr/>
            <p:nvPr/>
          </p:nvSpPr>
          <p:spPr>
            <a:xfrm>
              <a:off x="6550953" y="3313792"/>
              <a:ext cx="784310" cy="28373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53" name="TextBox 52">
              <a:extLst>
                <a:ext uri="{FF2B5EF4-FFF2-40B4-BE49-F238E27FC236}">
                  <a16:creationId xmlns:a16="http://schemas.microsoft.com/office/drawing/2014/main" id="{FDE22EA6-2899-44CD-B9F1-CDF0F7F24C1E}"/>
                </a:ext>
              </a:extLst>
            </p:cNvPr>
            <p:cNvSpPr txBox="1"/>
            <p:nvPr/>
          </p:nvSpPr>
          <p:spPr>
            <a:xfrm>
              <a:off x="6496183" y="3725290"/>
              <a:ext cx="881060" cy="246155"/>
            </a:xfrm>
            <a:prstGeom prst="rect">
              <a:avLst/>
            </a:prstGeom>
            <a:noFill/>
          </p:spPr>
          <p:txBody>
            <a:bodyPr wrap="square" rtlCol="0">
              <a:spAutoFit/>
            </a:bodyPr>
            <a:lstStyle/>
            <a:p>
              <a:r>
                <a:rPr lang="en-US" sz="1000" dirty="0">
                  <a:latin typeface="+mn-lt"/>
                </a:rPr>
                <a:t>TX/RX Unit</a:t>
              </a:r>
            </a:p>
          </p:txBody>
        </p:sp>
        <p:cxnSp>
          <p:nvCxnSpPr>
            <p:cNvPr id="54" name="Straight Arrow Connector 53">
              <a:extLst>
                <a:ext uri="{FF2B5EF4-FFF2-40B4-BE49-F238E27FC236}">
                  <a16:creationId xmlns:a16="http://schemas.microsoft.com/office/drawing/2014/main" id="{077D232B-6705-4BE3-B78E-D6508E8F00EF}"/>
                </a:ext>
              </a:extLst>
            </p:cNvPr>
            <p:cNvCxnSpPr>
              <a:cxnSpLocks/>
            </p:cNvCxnSpPr>
            <p:nvPr/>
          </p:nvCxnSpPr>
          <p:spPr>
            <a:xfrm flipH="1">
              <a:off x="6561037" y="2110383"/>
              <a:ext cx="565164" cy="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FD952776-2EEE-42FB-9819-FF702DB2D75C}"/>
                </a:ext>
              </a:extLst>
            </p:cNvPr>
            <p:cNvCxnSpPr>
              <a:cxnSpLocks/>
            </p:cNvCxnSpPr>
            <p:nvPr/>
          </p:nvCxnSpPr>
          <p:spPr>
            <a:xfrm flipH="1">
              <a:off x="6561037" y="2774820"/>
              <a:ext cx="565164" cy="0"/>
            </a:xfrm>
            <a:prstGeom prst="straightConnector1">
              <a:avLst/>
            </a:prstGeom>
            <a:ln w="508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09314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48418E70-AF1B-114E-A599-3B102770BF1C}"/>
              </a:ext>
            </a:extLst>
          </p:cNvPr>
          <p:cNvSpPr>
            <a:spLocks noGrp="1"/>
          </p:cNvSpPr>
          <p:nvPr>
            <p:ph idx="1"/>
          </p:nvPr>
        </p:nvSpPr>
        <p:spPr>
          <a:xfrm>
            <a:off x="1763966" y="468812"/>
            <a:ext cx="1015810" cy="383696"/>
          </a:xfrm>
        </p:spPr>
        <p:txBody>
          <a:bodyPr>
            <a:noAutofit/>
          </a:bodyPr>
          <a:lstStyle/>
          <a:p>
            <a:pPr marL="0" indent="0">
              <a:buNone/>
            </a:pPr>
            <a:r>
              <a:rPr lang="en-US" dirty="0"/>
              <a:t>P3DFFT</a:t>
            </a:r>
          </a:p>
          <a:p>
            <a:pPr>
              <a:buFont typeface="+mj-lt"/>
              <a:buAutoNum type="arabicPeriod"/>
            </a:pPr>
            <a:endParaRPr lang="en-US" dirty="0"/>
          </a:p>
        </p:txBody>
      </p:sp>
      <p:sp>
        <p:nvSpPr>
          <p:cNvPr id="2" name="Title 1"/>
          <p:cNvSpPr>
            <a:spLocks noGrp="1"/>
          </p:cNvSpPr>
          <p:nvPr>
            <p:ph type="title"/>
          </p:nvPr>
        </p:nvSpPr>
        <p:spPr>
          <a:xfrm>
            <a:off x="523702" y="81084"/>
            <a:ext cx="8096595" cy="579576"/>
          </a:xfrm>
        </p:spPr>
        <p:txBody>
          <a:bodyPr/>
          <a:lstStyle/>
          <a:p>
            <a:r>
              <a:rPr lang="en-US" dirty="0"/>
              <a:t>Application Results </a:t>
            </a:r>
          </a:p>
        </p:txBody>
      </p:sp>
      <p:graphicFrame>
        <p:nvGraphicFramePr>
          <p:cNvPr id="8" name="Chart 7">
            <a:extLst>
              <a:ext uri="{FF2B5EF4-FFF2-40B4-BE49-F238E27FC236}">
                <a16:creationId xmlns:a16="http://schemas.microsoft.com/office/drawing/2014/main" id="{63C455AF-7B13-7E45-9975-331ED9AA32D0}"/>
              </a:ext>
            </a:extLst>
          </p:cNvPr>
          <p:cNvGraphicFramePr>
            <a:graphicFrameLocks/>
          </p:cNvGraphicFramePr>
          <p:nvPr>
            <p:extLst>
              <p:ext uri="{D42A27DB-BD31-4B8C-83A1-F6EECF244321}">
                <p14:modId xmlns:p14="http://schemas.microsoft.com/office/powerpoint/2010/main" val="830616303"/>
              </p:ext>
            </p:extLst>
          </p:nvPr>
        </p:nvGraphicFramePr>
        <p:xfrm>
          <a:off x="109729" y="758600"/>
          <a:ext cx="4041648" cy="283499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01E9A4F2-8B94-804C-8757-62EC44306C16}"/>
              </a:ext>
            </a:extLst>
          </p:cNvPr>
          <p:cNvGraphicFramePr>
            <a:graphicFrameLocks/>
          </p:cNvGraphicFramePr>
          <p:nvPr>
            <p:extLst>
              <p:ext uri="{D42A27DB-BD31-4B8C-83A1-F6EECF244321}">
                <p14:modId xmlns:p14="http://schemas.microsoft.com/office/powerpoint/2010/main" val="337342645"/>
              </p:ext>
            </p:extLst>
          </p:nvPr>
        </p:nvGraphicFramePr>
        <p:xfrm>
          <a:off x="4572000" y="703990"/>
          <a:ext cx="4106485" cy="2889602"/>
        </p:xfrm>
        <a:graphic>
          <a:graphicData uri="http://schemas.openxmlformats.org/drawingml/2006/chart">
            <c:chart xmlns:c="http://schemas.openxmlformats.org/drawingml/2006/chart" xmlns:r="http://schemas.openxmlformats.org/officeDocument/2006/relationships" r:id="rId4"/>
          </a:graphicData>
        </a:graphic>
      </p:graphicFrame>
      <p:sp>
        <p:nvSpPr>
          <p:cNvPr id="14" name="Content Placeholder 2">
            <a:extLst>
              <a:ext uri="{FF2B5EF4-FFF2-40B4-BE49-F238E27FC236}">
                <a16:creationId xmlns:a16="http://schemas.microsoft.com/office/drawing/2014/main" id="{E704D9EF-8F5F-0141-A269-9CC8EAD26FC3}"/>
              </a:ext>
            </a:extLst>
          </p:cNvPr>
          <p:cNvSpPr txBox="1">
            <a:spLocks/>
          </p:cNvSpPr>
          <p:nvPr/>
        </p:nvSpPr>
        <p:spPr bwMode="auto">
          <a:xfrm>
            <a:off x="6364224" y="374904"/>
            <a:ext cx="1015810" cy="383696"/>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lnSpc>
                <a:spcPct val="120000"/>
              </a:lnSpc>
              <a:spcBef>
                <a:spcPct val="20000"/>
              </a:spcBef>
              <a:spcAft>
                <a:spcPct val="0"/>
              </a:spcAft>
              <a:buChar char="•"/>
              <a:defRPr kumimoji="1" lang="en-US" sz="1800" b="0" i="0">
                <a:solidFill>
                  <a:schemeClr val="tx1"/>
                </a:solidFill>
                <a:latin typeface="+mj-lt"/>
                <a:ea typeface="+mn-ea"/>
                <a:cs typeface="Calibri Regular" charset="0"/>
              </a:defRPr>
            </a:lvl1pPr>
            <a:lvl2pPr marL="742950" indent="-285750" algn="l" rtl="0" eaLnBrk="0" fontAlgn="base" hangingPunct="0">
              <a:lnSpc>
                <a:spcPct val="120000"/>
              </a:lnSpc>
              <a:spcBef>
                <a:spcPct val="20000"/>
              </a:spcBef>
              <a:spcAft>
                <a:spcPct val="0"/>
              </a:spcAft>
              <a:buChar char="–"/>
              <a:defRPr kumimoji="1" sz="1600" b="0" i="0">
                <a:solidFill>
                  <a:schemeClr val="tx1"/>
                </a:solidFill>
                <a:latin typeface="+mj-lt"/>
                <a:cs typeface="Calibri Regular" charset="0"/>
              </a:defRPr>
            </a:lvl2pPr>
            <a:lvl3pPr marL="11430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3pPr>
            <a:lvl4pPr marL="16002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4pPr>
            <a:lvl5pPr marL="20574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5pPr>
            <a:lvl6pPr marL="2514600" indent="-228600" algn="l" rtl="0" eaLnBrk="0" fontAlgn="base" hangingPunct="0">
              <a:spcBef>
                <a:spcPct val="20000"/>
              </a:spcBef>
              <a:spcAft>
                <a:spcPct val="0"/>
              </a:spcAft>
              <a:buChar char="•"/>
              <a:defRPr kumimoji="1" sz="1600">
                <a:solidFill>
                  <a:schemeClr val="tx1"/>
                </a:solidFill>
                <a:latin typeface="+mn-lt"/>
              </a:defRPr>
            </a:lvl6pPr>
            <a:lvl7pPr marL="2971800" indent="-228600" algn="l" rtl="0" eaLnBrk="0" fontAlgn="base" hangingPunct="0">
              <a:spcBef>
                <a:spcPct val="20000"/>
              </a:spcBef>
              <a:spcAft>
                <a:spcPct val="0"/>
              </a:spcAft>
              <a:buChar char="•"/>
              <a:defRPr kumimoji="1" sz="1600">
                <a:solidFill>
                  <a:schemeClr val="tx1"/>
                </a:solidFill>
                <a:latin typeface="+mn-lt"/>
              </a:defRPr>
            </a:lvl7pPr>
            <a:lvl8pPr marL="3429000" indent="-228600" algn="l" rtl="0" eaLnBrk="0" fontAlgn="base" hangingPunct="0">
              <a:spcBef>
                <a:spcPct val="20000"/>
              </a:spcBef>
              <a:spcAft>
                <a:spcPct val="0"/>
              </a:spcAft>
              <a:buChar char="•"/>
              <a:defRPr kumimoji="1" sz="1600">
                <a:solidFill>
                  <a:schemeClr val="tx1"/>
                </a:solidFill>
                <a:latin typeface="+mn-lt"/>
              </a:defRPr>
            </a:lvl8pPr>
            <a:lvl9pPr marL="3886200" indent="-228600" algn="l" rtl="0" eaLnBrk="0" fontAlgn="base" hangingPunct="0">
              <a:spcBef>
                <a:spcPct val="20000"/>
              </a:spcBef>
              <a:spcAft>
                <a:spcPct val="0"/>
              </a:spcAft>
              <a:buChar char="•"/>
              <a:defRPr kumimoji="1" sz="1600">
                <a:solidFill>
                  <a:schemeClr val="tx1"/>
                </a:solidFill>
                <a:latin typeface="+mn-lt"/>
              </a:defRPr>
            </a:lvl9pPr>
          </a:lstStyle>
          <a:p>
            <a:pPr marL="0" indent="0">
              <a:buFontTx/>
              <a:buNone/>
            </a:pPr>
            <a:r>
              <a:rPr lang="en-US" kern="0" dirty="0"/>
              <a:t>HPL</a:t>
            </a:r>
          </a:p>
          <a:p>
            <a:pPr>
              <a:buFont typeface="+mj-lt"/>
              <a:buAutoNum type="arabicPeriod"/>
            </a:pPr>
            <a:endParaRPr lang="en-US" kern="0" dirty="0"/>
          </a:p>
        </p:txBody>
      </p:sp>
      <p:sp>
        <p:nvSpPr>
          <p:cNvPr id="15" name="Content Placeholder 2">
            <a:extLst>
              <a:ext uri="{FF2B5EF4-FFF2-40B4-BE49-F238E27FC236}">
                <a16:creationId xmlns:a16="http://schemas.microsoft.com/office/drawing/2014/main" id="{ED6C5452-6195-5842-AF55-CCBE0844833C}"/>
              </a:ext>
            </a:extLst>
          </p:cNvPr>
          <p:cNvSpPr txBox="1">
            <a:spLocks/>
          </p:cNvSpPr>
          <p:nvPr/>
        </p:nvSpPr>
        <p:spPr bwMode="auto">
          <a:xfrm>
            <a:off x="614321" y="3593592"/>
            <a:ext cx="3312362" cy="1069847"/>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lnSpc>
                <a:spcPct val="120000"/>
              </a:lnSpc>
              <a:spcBef>
                <a:spcPct val="20000"/>
              </a:spcBef>
              <a:spcAft>
                <a:spcPct val="0"/>
              </a:spcAft>
              <a:buChar char="•"/>
              <a:defRPr kumimoji="1" lang="en-US" sz="1800" b="0" i="0">
                <a:solidFill>
                  <a:schemeClr val="tx1"/>
                </a:solidFill>
                <a:latin typeface="+mj-lt"/>
                <a:ea typeface="+mn-ea"/>
                <a:cs typeface="Calibri Regular" charset="0"/>
              </a:defRPr>
            </a:lvl1pPr>
            <a:lvl2pPr marL="742950" indent="-285750" algn="l" rtl="0" eaLnBrk="0" fontAlgn="base" hangingPunct="0">
              <a:lnSpc>
                <a:spcPct val="120000"/>
              </a:lnSpc>
              <a:spcBef>
                <a:spcPct val="20000"/>
              </a:spcBef>
              <a:spcAft>
                <a:spcPct val="0"/>
              </a:spcAft>
              <a:buChar char="–"/>
              <a:defRPr kumimoji="1" sz="1600" b="0" i="0">
                <a:solidFill>
                  <a:schemeClr val="tx1"/>
                </a:solidFill>
                <a:latin typeface="+mj-lt"/>
                <a:cs typeface="Calibri Regular" charset="0"/>
              </a:defRPr>
            </a:lvl2pPr>
            <a:lvl3pPr marL="11430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3pPr>
            <a:lvl4pPr marL="16002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4pPr>
            <a:lvl5pPr marL="20574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5pPr>
            <a:lvl6pPr marL="2514600" indent="-228600" algn="l" rtl="0" eaLnBrk="0" fontAlgn="base" hangingPunct="0">
              <a:spcBef>
                <a:spcPct val="20000"/>
              </a:spcBef>
              <a:spcAft>
                <a:spcPct val="0"/>
              </a:spcAft>
              <a:buChar char="•"/>
              <a:defRPr kumimoji="1" sz="1600">
                <a:solidFill>
                  <a:schemeClr val="tx1"/>
                </a:solidFill>
                <a:latin typeface="+mn-lt"/>
              </a:defRPr>
            </a:lvl6pPr>
            <a:lvl7pPr marL="2971800" indent="-228600" algn="l" rtl="0" eaLnBrk="0" fontAlgn="base" hangingPunct="0">
              <a:spcBef>
                <a:spcPct val="20000"/>
              </a:spcBef>
              <a:spcAft>
                <a:spcPct val="0"/>
              </a:spcAft>
              <a:buChar char="•"/>
              <a:defRPr kumimoji="1" sz="1600">
                <a:solidFill>
                  <a:schemeClr val="tx1"/>
                </a:solidFill>
                <a:latin typeface="+mn-lt"/>
              </a:defRPr>
            </a:lvl7pPr>
            <a:lvl8pPr marL="3429000" indent="-228600" algn="l" rtl="0" eaLnBrk="0" fontAlgn="base" hangingPunct="0">
              <a:spcBef>
                <a:spcPct val="20000"/>
              </a:spcBef>
              <a:spcAft>
                <a:spcPct val="0"/>
              </a:spcAft>
              <a:buChar char="•"/>
              <a:defRPr kumimoji="1" sz="1600">
                <a:solidFill>
                  <a:schemeClr val="tx1"/>
                </a:solidFill>
                <a:latin typeface="+mn-lt"/>
              </a:defRPr>
            </a:lvl8pPr>
            <a:lvl9pPr marL="3886200" indent="-228600" algn="l" rtl="0" eaLnBrk="0" fontAlgn="base" hangingPunct="0">
              <a:spcBef>
                <a:spcPct val="20000"/>
              </a:spcBef>
              <a:spcAft>
                <a:spcPct val="0"/>
              </a:spcAft>
              <a:buChar char="•"/>
              <a:defRPr kumimoji="1" sz="1600">
                <a:solidFill>
                  <a:schemeClr val="tx1"/>
                </a:solidFill>
                <a:latin typeface="+mn-lt"/>
              </a:defRPr>
            </a:lvl9pPr>
          </a:lstStyle>
          <a:p>
            <a:r>
              <a:rPr lang="en-US" kern="0" dirty="0"/>
              <a:t>16 Nodes 32 PPN</a:t>
            </a:r>
          </a:p>
          <a:p>
            <a:r>
              <a:rPr lang="en-US" kern="0" dirty="0"/>
              <a:t>Proposed</a:t>
            </a:r>
            <a:r>
              <a:rPr lang="en-US" kern="0" dirty="0">
                <a:solidFill>
                  <a:srgbClr val="FF0000"/>
                </a:solidFill>
              </a:rPr>
              <a:t>*</a:t>
            </a:r>
            <a:r>
              <a:rPr lang="en-US" kern="0" dirty="0"/>
              <a:t> Scheme at-least 20% better than </a:t>
            </a:r>
            <a:r>
              <a:rPr lang="en-US" kern="0" dirty="0" err="1"/>
              <a:t>BluesMPI</a:t>
            </a:r>
            <a:endParaRPr lang="en-US" kern="0" dirty="0"/>
          </a:p>
          <a:p>
            <a:endParaRPr lang="en-US" kern="0" dirty="0"/>
          </a:p>
          <a:p>
            <a:endParaRPr lang="en-US" kern="0" dirty="0"/>
          </a:p>
          <a:p>
            <a:endParaRPr lang="en-US" kern="0" dirty="0"/>
          </a:p>
        </p:txBody>
      </p:sp>
      <p:sp>
        <p:nvSpPr>
          <p:cNvPr id="16" name="Content Placeholder 2">
            <a:extLst>
              <a:ext uri="{FF2B5EF4-FFF2-40B4-BE49-F238E27FC236}">
                <a16:creationId xmlns:a16="http://schemas.microsoft.com/office/drawing/2014/main" id="{827ABCAE-541D-F64F-8857-7D492B669CD6}"/>
              </a:ext>
            </a:extLst>
          </p:cNvPr>
          <p:cNvSpPr txBox="1">
            <a:spLocks/>
          </p:cNvSpPr>
          <p:nvPr/>
        </p:nvSpPr>
        <p:spPr bwMode="auto">
          <a:xfrm>
            <a:off x="5143930" y="3593457"/>
            <a:ext cx="3690308" cy="1175139"/>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lnSpc>
                <a:spcPct val="120000"/>
              </a:lnSpc>
              <a:spcBef>
                <a:spcPct val="20000"/>
              </a:spcBef>
              <a:spcAft>
                <a:spcPct val="0"/>
              </a:spcAft>
              <a:buChar char="•"/>
              <a:defRPr kumimoji="1" lang="en-US" sz="1800" b="0" i="0">
                <a:solidFill>
                  <a:schemeClr val="tx1"/>
                </a:solidFill>
                <a:latin typeface="+mj-lt"/>
                <a:ea typeface="+mn-ea"/>
                <a:cs typeface="Calibri Regular" charset="0"/>
              </a:defRPr>
            </a:lvl1pPr>
            <a:lvl2pPr marL="742950" indent="-285750" algn="l" rtl="0" eaLnBrk="0" fontAlgn="base" hangingPunct="0">
              <a:lnSpc>
                <a:spcPct val="120000"/>
              </a:lnSpc>
              <a:spcBef>
                <a:spcPct val="20000"/>
              </a:spcBef>
              <a:spcAft>
                <a:spcPct val="0"/>
              </a:spcAft>
              <a:buChar char="–"/>
              <a:defRPr kumimoji="1" sz="1600" b="0" i="0">
                <a:solidFill>
                  <a:schemeClr val="tx1"/>
                </a:solidFill>
                <a:latin typeface="+mj-lt"/>
                <a:cs typeface="Calibri Regular" charset="0"/>
              </a:defRPr>
            </a:lvl2pPr>
            <a:lvl3pPr marL="11430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3pPr>
            <a:lvl4pPr marL="16002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4pPr>
            <a:lvl5pPr marL="20574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5pPr>
            <a:lvl6pPr marL="2514600" indent="-228600" algn="l" rtl="0" eaLnBrk="0" fontAlgn="base" hangingPunct="0">
              <a:spcBef>
                <a:spcPct val="20000"/>
              </a:spcBef>
              <a:spcAft>
                <a:spcPct val="0"/>
              </a:spcAft>
              <a:buChar char="•"/>
              <a:defRPr kumimoji="1" sz="1600">
                <a:solidFill>
                  <a:schemeClr val="tx1"/>
                </a:solidFill>
                <a:latin typeface="+mn-lt"/>
              </a:defRPr>
            </a:lvl6pPr>
            <a:lvl7pPr marL="2971800" indent="-228600" algn="l" rtl="0" eaLnBrk="0" fontAlgn="base" hangingPunct="0">
              <a:spcBef>
                <a:spcPct val="20000"/>
              </a:spcBef>
              <a:spcAft>
                <a:spcPct val="0"/>
              </a:spcAft>
              <a:buChar char="•"/>
              <a:defRPr kumimoji="1" sz="1600">
                <a:solidFill>
                  <a:schemeClr val="tx1"/>
                </a:solidFill>
                <a:latin typeface="+mn-lt"/>
              </a:defRPr>
            </a:lvl7pPr>
            <a:lvl8pPr marL="3429000" indent="-228600" algn="l" rtl="0" eaLnBrk="0" fontAlgn="base" hangingPunct="0">
              <a:spcBef>
                <a:spcPct val="20000"/>
              </a:spcBef>
              <a:spcAft>
                <a:spcPct val="0"/>
              </a:spcAft>
              <a:buChar char="•"/>
              <a:defRPr kumimoji="1" sz="1600">
                <a:solidFill>
                  <a:schemeClr val="tx1"/>
                </a:solidFill>
                <a:latin typeface="+mn-lt"/>
              </a:defRPr>
            </a:lvl8pPr>
            <a:lvl9pPr marL="3886200" indent="-228600" algn="l" rtl="0" eaLnBrk="0" fontAlgn="base" hangingPunct="0">
              <a:spcBef>
                <a:spcPct val="20000"/>
              </a:spcBef>
              <a:spcAft>
                <a:spcPct val="0"/>
              </a:spcAft>
              <a:buChar char="•"/>
              <a:defRPr kumimoji="1" sz="1600">
                <a:solidFill>
                  <a:schemeClr val="tx1"/>
                </a:solidFill>
                <a:latin typeface="+mn-lt"/>
              </a:defRPr>
            </a:lvl9pPr>
          </a:lstStyle>
          <a:p>
            <a:r>
              <a:rPr lang="en-US" kern="0" dirty="0"/>
              <a:t>16 Nodes 32 PPN</a:t>
            </a:r>
          </a:p>
          <a:p>
            <a:r>
              <a:rPr lang="en-US" kern="0" dirty="0"/>
              <a:t>Proposed</a:t>
            </a:r>
            <a:r>
              <a:rPr lang="en-US" kern="0" dirty="0">
                <a:solidFill>
                  <a:srgbClr val="FF0000"/>
                </a:solidFill>
              </a:rPr>
              <a:t>*</a:t>
            </a:r>
            <a:r>
              <a:rPr lang="en-US" kern="0" dirty="0"/>
              <a:t> Scheme at-least 8% better than HPL-1ring</a:t>
            </a:r>
          </a:p>
          <a:p>
            <a:endParaRPr lang="en-US" kern="0" dirty="0"/>
          </a:p>
        </p:txBody>
      </p:sp>
      <p:cxnSp>
        <p:nvCxnSpPr>
          <p:cNvPr id="4" name="Straight Arrow Connector 3">
            <a:extLst>
              <a:ext uri="{FF2B5EF4-FFF2-40B4-BE49-F238E27FC236}">
                <a16:creationId xmlns:a16="http://schemas.microsoft.com/office/drawing/2014/main" id="{52B0DB2B-2DD6-344B-87AE-0CE39B50875E}"/>
              </a:ext>
            </a:extLst>
          </p:cNvPr>
          <p:cNvCxnSpPr>
            <a:cxnSpLocks/>
          </p:cNvCxnSpPr>
          <p:nvPr/>
        </p:nvCxnSpPr>
        <p:spPr bwMode="auto">
          <a:xfrm>
            <a:off x="1655476" y="1472339"/>
            <a:ext cx="0" cy="333214"/>
          </a:xfrm>
          <a:prstGeom prst="straightConnector1">
            <a:avLst/>
          </a:prstGeom>
          <a:solidFill>
            <a:schemeClr val="accent1"/>
          </a:solidFill>
          <a:ln w="25400" cap="sq" cmpd="sng" algn="ctr">
            <a:solidFill>
              <a:srgbClr val="C00000"/>
            </a:solidFill>
            <a:prstDash val="solid"/>
            <a:round/>
            <a:headEnd type="triangle"/>
            <a:tailEnd type="triangle"/>
          </a:ln>
          <a:effectLst/>
        </p:spPr>
      </p:cxnSp>
      <p:sp>
        <p:nvSpPr>
          <p:cNvPr id="17" name="Content Placeholder 2">
            <a:extLst>
              <a:ext uri="{FF2B5EF4-FFF2-40B4-BE49-F238E27FC236}">
                <a16:creationId xmlns:a16="http://schemas.microsoft.com/office/drawing/2014/main" id="{0939F901-FD85-7740-AFCB-E7A3E0852604}"/>
              </a:ext>
            </a:extLst>
          </p:cNvPr>
          <p:cNvSpPr txBox="1">
            <a:spLocks/>
          </p:cNvSpPr>
          <p:nvPr/>
        </p:nvSpPr>
        <p:spPr bwMode="auto">
          <a:xfrm>
            <a:off x="1655476" y="1403492"/>
            <a:ext cx="615026" cy="383696"/>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lnSpc>
                <a:spcPct val="120000"/>
              </a:lnSpc>
              <a:spcBef>
                <a:spcPct val="20000"/>
              </a:spcBef>
              <a:spcAft>
                <a:spcPct val="0"/>
              </a:spcAft>
              <a:buChar char="•"/>
              <a:defRPr kumimoji="1" lang="en-US" sz="1800" b="0" i="0">
                <a:solidFill>
                  <a:schemeClr val="tx1"/>
                </a:solidFill>
                <a:latin typeface="+mj-lt"/>
                <a:ea typeface="+mn-ea"/>
                <a:cs typeface="Calibri Regular" charset="0"/>
              </a:defRPr>
            </a:lvl1pPr>
            <a:lvl2pPr marL="742950" indent="-285750" algn="l" rtl="0" eaLnBrk="0" fontAlgn="base" hangingPunct="0">
              <a:lnSpc>
                <a:spcPct val="120000"/>
              </a:lnSpc>
              <a:spcBef>
                <a:spcPct val="20000"/>
              </a:spcBef>
              <a:spcAft>
                <a:spcPct val="0"/>
              </a:spcAft>
              <a:buChar char="–"/>
              <a:defRPr kumimoji="1" sz="1600" b="0" i="0">
                <a:solidFill>
                  <a:schemeClr val="tx1"/>
                </a:solidFill>
                <a:latin typeface="+mj-lt"/>
                <a:cs typeface="Calibri Regular" charset="0"/>
              </a:defRPr>
            </a:lvl2pPr>
            <a:lvl3pPr marL="11430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3pPr>
            <a:lvl4pPr marL="16002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4pPr>
            <a:lvl5pPr marL="20574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5pPr>
            <a:lvl6pPr marL="2514600" indent="-228600" algn="l" rtl="0" eaLnBrk="0" fontAlgn="base" hangingPunct="0">
              <a:spcBef>
                <a:spcPct val="20000"/>
              </a:spcBef>
              <a:spcAft>
                <a:spcPct val="0"/>
              </a:spcAft>
              <a:buChar char="•"/>
              <a:defRPr kumimoji="1" sz="1600">
                <a:solidFill>
                  <a:schemeClr val="tx1"/>
                </a:solidFill>
                <a:latin typeface="+mn-lt"/>
              </a:defRPr>
            </a:lvl6pPr>
            <a:lvl7pPr marL="2971800" indent="-228600" algn="l" rtl="0" eaLnBrk="0" fontAlgn="base" hangingPunct="0">
              <a:spcBef>
                <a:spcPct val="20000"/>
              </a:spcBef>
              <a:spcAft>
                <a:spcPct val="0"/>
              </a:spcAft>
              <a:buChar char="•"/>
              <a:defRPr kumimoji="1" sz="1600">
                <a:solidFill>
                  <a:schemeClr val="tx1"/>
                </a:solidFill>
                <a:latin typeface="+mn-lt"/>
              </a:defRPr>
            </a:lvl7pPr>
            <a:lvl8pPr marL="3429000" indent="-228600" algn="l" rtl="0" eaLnBrk="0" fontAlgn="base" hangingPunct="0">
              <a:spcBef>
                <a:spcPct val="20000"/>
              </a:spcBef>
              <a:spcAft>
                <a:spcPct val="0"/>
              </a:spcAft>
              <a:buChar char="•"/>
              <a:defRPr kumimoji="1" sz="1600">
                <a:solidFill>
                  <a:schemeClr val="tx1"/>
                </a:solidFill>
                <a:latin typeface="+mn-lt"/>
              </a:defRPr>
            </a:lvl8pPr>
            <a:lvl9pPr marL="3886200" indent="-228600" algn="l" rtl="0" eaLnBrk="0" fontAlgn="base" hangingPunct="0">
              <a:spcBef>
                <a:spcPct val="20000"/>
              </a:spcBef>
              <a:spcAft>
                <a:spcPct val="0"/>
              </a:spcAft>
              <a:buChar char="•"/>
              <a:defRPr kumimoji="1" sz="1600">
                <a:solidFill>
                  <a:schemeClr val="tx1"/>
                </a:solidFill>
                <a:latin typeface="+mn-lt"/>
              </a:defRPr>
            </a:lvl9pPr>
          </a:lstStyle>
          <a:p>
            <a:pPr marL="0" indent="0">
              <a:buFontTx/>
              <a:buNone/>
            </a:pPr>
            <a:r>
              <a:rPr lang="en-US" b="1" kern="0" dirty="0">
                <a:solidFill>
                  <a:srgbClr val="C00000"/>
                </a:solidFill>
              </a:rPr>
              <a:t>20%</a:t>
            </a:r>
          </a:p>
          <a:p>
            <a:pPr>
              <a:buFont typeface="+mj-lt"/>
              <a:buAutoNum type="arabicPeriod"/>
            </a:pPr>
            <a:endParaRPr lang="en-US" kern="0" dirty="0"/>
          </a:p>
        </p:txBody>
      </p:sp>
      <p:cxnSp>
        <p:nvCxnSpPr>
          <p:cNvPr id="18" name="Straight Arrow Connector 17">
            <a:extLst>
              <a:ext uri="{FF2B5EF4-FFF2-40B4-BE49-F238E27FC236}">
                <a16:creationId xmlns:a16="http://schemas.microsoft.com/office/drawing/2014/main" id="{5EDFC4FF-03CF-7A47-9136-0CE6CC403269}"/>
              </a:ext>
            </a:extLst>
          </p:cNvPr>
          <p:cNvCxnSpPr>
            <a:cxnSpLocks/>
          </p:cNvCxnSpPr>
          <p:nvPr/>
        </p:nvCxnSpPr>
        <p:spPr bwMode="auto">
          <a:xfrm>
            <a:off x="5818140" y="1638946"/>
            <a:ext cx="0" cy="222732"/>
          </a:xfrm>
          <a:prstGeom prst="straightConnector1">
            <a:avLst/>
          </a:prstGeom>
          <a:solidFill>
            <a:schemeClr val="accent1"/>
          </a:solidFill>
          <a:ln w="25400" cap="sq" cmpd="sng" algn="ctr">
            <a:solidFill>
              <a:srgbClr val="C00000"/>
            </a:solidFill>
            <a:prstDash val="solid"/>
            <a:round/>
            <a:headEnd type="triangle"/>
            <a:tailEnd type="triangle"/>
          </a:ln>
          <a:effectLst/>
        </p:spPr>
      </p:cxnSp>
      <p:sp>
        <p:nvSpPr>
          <p:cNvPr id="19" name="Content Placeholder 2">
            <a:extLst>
              <a:ext uri="{FF2B5EF4-FFF2-40B4-BE49-F238E27FC236}">
                <a16:creationId xmlns:a16="http://schemas.microsoft.com/office/drawing/2014/main" id="{BD2D9BB2-014D-8742-8B4F-6551BF87B9EC}"/>
              </a:ext>
            </a:extLst>
          </p:cNvPr>
          <p:cNvSpPr txBox="1">
            <a:spLocks/>
          </p:cNvSpPr>
          <p:nvPr/>
        </p:nvSpPr>
        <p:spPr bwMode="auto">
          <a:xfrm>
            <a:off x="5697124" y="1241174"/>
            <a:ext cx="615026" cy="383696"/>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lnSpc>
                <a:spcPct val="120000"/>
              </a:lnSpc>
              <a:spcBef>
                <a:spcPct val="20000"/>
              </a:spcBef>
              <a:spcAft>
                <a:spcPct val="0"/>
              </a:spcAft>
              <a:buChar char="•"/>
              <a:defRPr kumimoji="1" lang="en-US" sz="1800" b="0" i="0">
                <a:solidFill>
                  <a:schemeClr val="tx1"/>
                </a:solidFill>
                <a:latin typeface="+mj-lt"/>
                <a:ea typeface="+mn-ea"/>
                <a:cs typeface="Calibri Regular" charset="0"/>
              </a:defRPr>
            </a:lvl1pPr>
            <a:lvl2pPr marL="742950" indent="-285750" algn="l" rtl="0" eaLnBrk="0" fontAlgn="base" hangingPunct="0">
              <a:lnSpc>
                <a:spcPct val="120000"/>
              </a:lnSpc>
              <a:spcBef>
                <a:spcPct val="20000"/>
              </a:spcBef>
              <a:spcAft>
                <a:spcPct val="0"/>
              </a:spcAft>
              <a:buChar char="–"/>
              <a:defRPr kumimoji="1" sz="1600" b="0" i="0">
                <a:solidFill>
                  <a:schemeClr val="tx1"/>
                </a:solidFill>
                <a:latin typeface="+mj-lt"/>
                <a:cs typeface="Calibri Regular" charset="0"/>
              </a:defRPr>
            </a:lvl2pPr>
            <a:lvl3pPr marL="11430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3pPr>
            <a:lvl4pPr marL="16002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4pPr>
            <a:lvl5pPr marL="2057400" indent="-228600" algn="l" rtl="0" eaLnBrk="0" fontAlgn="base" hangingPunct="0">
              <a:lnSpc>
                <a:spcPct val="120000"/>
              </a:lnSpc>
              <a:spcBef>
                <a:spcPct val="20000"/>
              </a:spcBef>
              <a:spcAft>
                <a:spcPct val="0"/>
              </a:spcAft>
              <a:buChar char="•"/>
              <a:defRPr kumimoji="1" sz="1400" b="0" i="0">
                <a:solidFill>
                  <a:schemeClr val="tx1"/>
                </a:solidFill>
                <a:latin typeface="+mj-lt"/>
                <a:cs typeface="Calibri Regular" charset="0"/>
              </a:defRPr>
            </a:lvl5pPr>
            <a:lvl6pPr marL="2514600" indent="-228600" algn="l" rtl="0" eaLnBrk="0" fontAlgn="base" hangingPunct="0">
              <a:spcBef>
                <a:spcPct val="20000"/>
              </a:spcBef>
              <a:spcAft>
                <a:spcPct val="0"/>
              </a:spcAft>
              <a:buChar char="•"/>
              <a:defRPr kumimoji="1" sz="1600">
                <a:solidFill>
                  <a:schemeClr val="tx1"/>
                </a:solidFill>
                <a:latin typeface="+mn-lt"/>
              </a:defRPr>
            </a:lvl6pPr>
            <a:lvl7pPr marL="2971800" indent="-228600" algn="l" rtl="0" eaLnBrk="0" fontAlgn="base" hangingPunct="0">
              <a:spcBef>
                <a:spcPct val="20000"/>
              </a:spcBef>
              <a:spcAft>
                <a:spcPct val="0"/>
              </a:spcAft>
              <a:buChar char="•"/>
              <a:defRPr kumimoji="1" sz="1600">
                <a:solidFill>
                  <a:schemeClr val="tx1"/>
                </a:solidFill>
                <a:latin typeface="+mn-lt"/>
              </a:defRPr>
            </a:lvl7pPr>
            <a:lvl8pPr marL="3429000" indent="-228600" algn="l" rtl="0" eaLnBrk="0" fontAlgn="base" hangingPunct="0">
              <a:spcBef>
                <a:spcPct val="20000"/>
              </a:spcBef>
              <a:spcAft>
                <a:spcPct val="0"/>
              </a:spcAft>
              <a:buChar char="•"/>
              <a:defRPr kumimoji="1" sz="1600">
                <a:solidFill>
                  <a:schemeClr val="tx1"/>
                </a:solidFill>
                <a:latin typeface="+mn-lt"/>
              </a:defRPr>
            </a:lvl8pPr>
            <a:lvl9pPr marL="3886200" indent="-228600" algn="l" rtl="0" eaLnBrk="0" fontAlgn="base" hangingPunct="0">
              <a:spcBef>
                <a:spcPct val="20000"/>
              </a:spcBef>
              <a:spcAft>
                <a:spcPct val="0"/>
              </a:spcAft>
              <a:buChar char="•"/>
              <a:defRPr kumimoji="1" sz="1600">
                <a:solidFill>
                  <a:schemeClr val="tx1"/>
                </a:solidFill>
                <a:latin typeface="+mn-lt"/>
              </a:defRPr>
            </a:lvl9pPr>
          </a:lstStyle>
          <a:p>
            <a:pPr marL="0" indent="0">
              <a:buFontTx/>
              <a:buNone/>
            </a:pPr>
            <a:r>
              <a:rPr lang="en-US" b="1" kern="0" dirty="0">
                <a:solidFill>
                  <a:srgbClr val="C00000"/>
                </a:solidFill>
              </a:rPr>
              <a:t>10%</a:t>
            </a:r>
          </a:p>
        </p:txBody>
      </p:sp>
      <p:sp>
        <p:nvSpPr>
          <p:cNvPr id="20" name="Rectangle 19">
            <a:extLst>
              <a:ext uri="{FF2B5EF4-FFF2-40B4-BE49-F238E27FC236}">
                <a16:creationId xmlns:a16="http://schemas.microsoft.com/office/drawing/2014/main" id="{3B664D13-EA6F-B747-84CA-24624F5948FD}"/>
              </a:ext>
            </a:extLst>
          </p:cNvPr>
          <p:cNvSpPr/>
          <p:nvPr/>
        </p:nvSpPr>
        <p:spPr>
          <a:xfrm>
            <a:off x="2904919" y="4696535"/>
            <a:ext cx="4863937" cy="276999"/>
          </a:xfrm>
          <a:prstGeom prst="rect">
            <a:avLst/>
          </a:prstGeom>
        </p:spPr>
        <p:txBody>
          <a:bodyPr wrap="square">
            <a:spAutoFit/>
          </a:bodyPr>
          <a:lstStyle/>
          <a:p>
            <a:r>
              <a:rPr lang="en-US" sz="1200" b="0" dirty="0">
                <a:solidFill>
                  <a:srgbClr val="FF0000"/>
                </a:solidFill>
                <a:latin typeface="+mn-lt"/>
              </a:rPr>
              <a:t>* Our Designs will be available in the upcoming release of MVAPICH2-DPU </a:t>
            </a:r>
          </a:p>
        </p:txBody>
      </p:sp>
    </p:spTree>
    <p:extLst>
      <p:ext uri="{BB962C8B-B14F-4D97-AF65-F5344CB8AC3E}">
        <p14:creationId xmlns:p14="http://schemas.microsoft.com/office/powerpoint/2010/main" val="42904758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hyperlink" Target="mailto:panda@cse.ohio-state.edu" TargetMode="External"/></Relationships>
</file>

<file path=ppt/theme/theme1.xml><?xml version="1.0" encoding="utf-8"?>
<a:theme xmlns:a="http://schemas.openxmlformats.org/drawingml/2006/main" name="1_Contemporary">
  <a:themeElements>
    <a:clrScheme name="">
      <a:dk1>
        <a:srgbClr val="000000"/>
      </a:dk1>
      <a:lt1>
        <a:srgbClr val="000066"/>
      </a:lt1>
      <a:dk2>
        <a:srgbClr val="CD052B"/>
      </a:dk2>
      <a:lt2>
        <a:srgbClr val="000000"/>
      </a:lt2>
      <a:accent1>
        <a:srgbClr val="009999"/>
      </a:accent1>
      <a:accent2>
        <a:srgbClr val="FF9933"/>
      </a:accent2>
      <a:accent3>
        <a:srgbClr val="AAAAB8"/>
      </a:accent3>
      <a:accent4>
        <a:srgbClr val="000000"/>
      </a:accent4>
      <a:accent5>
        <a:srgbClr val="AACACA"/>
      </a:accent5>
      <a:accent6>
        <a:srgbClr val="E78A2D"/>
      </a:accent6>
      <a:hlink>
        <a:srgbClr val="330099"/>
      </a:hlink>
      <a:folHlink>
        <a:srgbClr val="CBCBC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5">
            <a:lumMod val="60000"/>
            <a:lumOff val="40000"/>
          </a:schemeClr>
        </a:solidFill>
        <a:ln w="12700" cap="sq">
          <a:solidFill>
            <a:schemeClr val="tx1">
              <a:alpha val="25000"/>
            </a:schemeClr>
          </a:solidFill>
          <a:miter lim="800000"/>
          <a:headEnd type="none" w="sm" len="sm"/>
          <a:tailEnd type="none" w="sm" len="sm"/>
        </a:ln>
        <a:effectLst>
          <a:outerShdw blurRad="50800" dist="38100" dir="2700000" algn="tl" rotWithShape="0">
            <a:prstClr val="black">
              <a:alpha val="40000"/>
            </a:prstClr>
          </a:outerShdw>
        </a:effectLst>
      </a:spPr>
      <a:bodyPr wrap="square" rtlCol="0" anchor="ctr">
        <a:noAutofit/>
      </a:bodyPr>
      <a:lstStyle>
        <a:defPPr algn="ctr" eaLnBrk="0" hangingPunct="0">
          <a:lnSpc>
            <a:spcPct val="110000"/>
          </a:lnSpc>
          <a:spcBef>
            <a:spcPct val="20000"/>
          </a:spcBef>
          <a:defRPr dirty="0" err="1" smtClean="0">
            <a:solidFill>
              <a:schemeClr val="tx1">
                <a:lumMod val="95000"/>
                <a:lumOff val="5000"/>
              </a:schemeClr>
            </a:solidFill>
            <a:latin typeface="+mj-lt"/>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med" len="med"/>
          <a:tailEnd type="none" w="med" len="med"/>
        </a:ln>
        <a:effectLst/>
      </a:spPr>
      <a:bodyPr vert="horz" wrap="none" lIns="91440" tIns="45720" rIns="91440" bIns="45720" numCol="1" anchor="t"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Comic Sans MS" pitchFamily="66" charset="0"/>
          </a:defRPr>
        </a:defPPr>
      </a:lstStyle>
    </a:lnDef>
    <a:txDef>
      <a:spPr bwMode="auto">
        <a:noFill/>
        <a:ln w="12700" cap="sq">
          <a:noFill/>
          <a:miter lim="800000"/>
          <a:headEnd type="none" w="sm" len="sm"/>
          <a:tailEnd type="none" w="sm" len="sm"/>
        </a:ln>
      </a:spPr>
      <a:bodyPr wrap="square">
        <a:spAutoFit/>
      </a:bodyPr>
      <a:lstStyle>
        <a:defPPr algn="ctr" eaLnBrk="0" hangingPunct="0">
          <a:lnSpc>
            <a:spcPct val="120000"/>
          </a:lnSpc>
          <a:defRPr sz="1800" dirty="0" smtClean="0">
            <a:latin typeface="+mj-lt"/>
            <a:cs typeface="Arial" pitchFamily="34" charset="0"/>
            <a:hlinkClick xmlns:r="http://schemas.openxmlformats.org/officeDocument/2006/relationships" r:id="rId1"/>
          </a:defRPr>
        </a:defPPr>
      </a:lstStyle>
    </a:txDef>
  </a:objectDefaults>
  <a:extraClrSchemeLst>
    <a:extraClrScheme>
      <a:clrScheme name="Contemporary 1">
        <a:dk1>
          <a:srgbClr val="000000"/>
        </a:dk1>
        <a:lt1>
          <a:srgbClr val="FFFFFF"/>
        </a:lt1>
        <a:dk2>
          <a:srgbClr val="0066CC"/>
        </a:dk2>
        <a:lt2>
          <a:srgbClr val="CBCBCB"/>
        </a:lt2>
        <a:accent1>
          <a:srgbClr val="009999"/>
        </a:accent1>
        <a:accent2>
          <a:srgbClr val="FF9933"/>
        </a:accent2>
        <a:accent3>
          <a:srgbClr val="AAB8E2"/>
        </a:accent3>
        <a:accent4>
          <a:srgbClr val="DADADA"/>
        </a:accent4>
        <a:accent5>
          <a:srgbClr val="AACACA"/>
        </a:accent5>
        <a:accent6>
          <a:srgbClr val="E78A2D"/>
        </a:accent6>
        <a:hlink>
          <a:srgbClr val="330099"/>
        </a:hlink>
        <a:folHlink>
          <a:srgbClr val="CBCBCB"/>
        </a:folHlink>
      </a:clrScheme>
      <a:clrMap bg1="dk2" tx1="lt1" bg2="dk1" tx2="lt2" accent1="accent1" accent2="accent2" accent3="accent3" accent4="accent4" accent5="accent5" accent6="accent6" hlink="hlink" folHlink="folHlink"/>
    </a:extraClrScheme>
    <a:extraClrScheme>
      <a:clrScheme name="Contemporary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Contemporary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61329</TotalTime>
  <Words>873</Words>
  <Application>Microsoft Macintosh PowerPoint</Application>
  <PresentationFormat>On-screen Show (16:9)</PresentationFormat>
  <Paragraphs>141</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Regular</vt:lpstr>
      <vt:lpstr>Comic Sans MS</vt:lpstr>
      <vt:lpstr>Garamond</vt:lpstr>
      <vt:lpstr>Wingdings</vt:lpstr>
      <vt:lpstr>1_Contemporary</vt:lpstr>
      <vt:lpstr>A Novel Framework for Efficient Offloading of Communication Operations to Bluefield SmartNICs</vt:lpstr>
      <vt:lpstr>Introduction: SmartNICs in HPC</vt:lpstr>
      <vt:lpstr>BlueField DPU / Smart NIC Architecture</vt:lpstr>
      <vt:lpstr>Ring Broadcast with MPI </vt:lpstr>
      <vt:lpstr>Research Problem</vt:lpstr>
      <vt:lpstr>Problems with the Existing Offload framework</vt:lpstr>
      <vt:lpstr>Contributions</vt:lpstr>
      <vt:lpstr>Optimized Offload Mechanism </vt:lpstr>
      <vt:lpstr>Application Results </vt:lpstr>
      <vt:lpstr>PowerPoint Presentation</vt:lpstr>
      <vt:lpstr>THANK YOU!</vt:lpstr>
    </vt:vector>
  </TitlesOfParts>
  <Company>OSU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Libraries and Middleware for Exascale Systems</dc:title>
  <dc:subject>Presentation Slides</dc:subject>
  <dc:creator>D. K. Panda</dc:creator>
  <cp:lastModifiedBy>Kandadi suresh, Kaushik</cp:lastModifiedBy>
  <cp:revision>17310</cp:revision>
  <cp:lastPrinted>2020-04-07T17:01:03Z</cp:lastPrinted>
  <dcterms:created xsi:type="dcterms:W3CDTF">2011-06-18T13:55:27Z</dcterms:created>
  <dcterms:modified xsi:type="dcterms:W3CDTF">2023-11-14T17:17:32Z</dcterms:modified>
</cp:coreProperties>
</file>