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147308219" r:id="rId4"/>
    <p:sldId id="2147308239" r:id="rId5"/>
    <p:sldId id="2147308220" r:id="rId6"/>
    <p:sldId id="2147308221" r:id="rId7"/>
    <p:sldId id="2147308240" r:id="rId8"/>
    <p:sldId id="267" r:id="rId9"/>
    <p:sldId id="264" r:id="rId10"/>
    <p:sldId id="269" r:id="rId11"/>
    <p:sldId id="270" r:id="rId12"/>
    <p:sldId id="271" r:id="rId13"/>
    <p:sldId id="2147308238" r:id="rId14"/>
    <p:sldId id="266" r:id="rId15"/>
    <p:sldId id="259" r:id="rId16"/>
    <p:sldId id="260" r:id="rId17"/>
    <p:sldId id="261" r:id="rId18"/>
    <p:sldId id="2147308229" r:id="rId19"/>
    <p:sldId id="2147308230" r:id="rId20"/>
    <p:sldId id="2147308232" r:id="rId21"/>
    <p:sldId id="262" r:id="rId22"/>
    <p:sldId id="2147308236" r:id="rId23"/>
    <p:sldId id="2147308234" r:id="rId24"/>
    <p:sldId id="2147308237" r:id="rId25"/>
    <p:sldId id="265" r:id="rId26"/>
    <p:sldId id="263" r:id="rId27"/>
    <p:sldId id="2147308217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5"/>
    <p:restoredTop sz="94662"/>
  </p:normalViewPr>
  <p:slideViewPr>
    <p:cSldViewPr snapToGrid="0">
      <p:cViewPr varScale="1">
        <p:scale>
          <a:sx n="146" d="100"/>
          <a:sy n="146" d="100"/>
        </p:scale>
        <p:origin x="16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1124778591034"/>
          <c:y val="4.3714069375924022E-2"/>
          <c:w val="0.73572218942089374"/>
          <c:h val="0.709967754607856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xCCL w/NCCL 2.18.3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19.96</c:v>
                </c:pt>
                <c:pt idx="1">
                  <c:v>19.942</c:v>
                </c:pt>
                <c:pt idx="2">
                  <c:v>20.027999999999999</c:v>
                </c:pt>
                <c:pt idx="3">
                  <c:v>21.474</c:v>
                </c:pt>
                <c:pt idx="4">
                  <c:v>20.111999999999998</c:v>
                </c:pt>
                <c:pt idx="5">
                  <c:v>19.902000000000001</c:v>
                </c:pt>
                <c:pt idx="6">
                  <c:v>19.931999999999999</c:v>
                </c:pt>
                <c:pt idx="7">
                  <c:v>19.948</c:v>
                </c:pt>
                <c:pt idx="8">
                  <c:v>20.116</c:v>
                </c:pt>
                <c:pt idx="9">
                  <c:v>20.077999999999999</c:v>
                </c:pt>
                <c:pt idx="10">
                  <c:v>22.026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7E-584C-B67D-A258D0D343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xCCL w/RCCL 2.16.5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25.344000000000001</c:v>
                </c:pt>
                <c:pt idx="1">
                  <c:v>25.431999999999999</c:v>
                </c:pt>
                <c:pt idx="2">
                  <c:v>25.398</c:v>
                </c:pt>
                <c:pt idx="3">
                  <c:v>25.378</c:v>
                </c:pt>
                <c:pt idx="4">
                  <c:v>25.442</c:v>
                </c:pt>
                <c:pt idx="5">
                  <c:v>25.428000000000001</c:v>
                </c:pt>
                <c:pt idx="6">
                  <c:v>25.303999999999998</c:v>
                </c:pt>
                <c:pt idx="7">
                  <c:v>25.238</c:v>
                </c:pt>
                <c:pt idx="8">
                  <c:v>25.78</c:v>
                </c:pt>
                <c:pt idx="9">
                  <c:v>26.533999999999999</c:v>
                </c:pt>
                <c:pt idx="10">
                  <c:v>28.37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97-F246-BF6A-F8C31B6257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xCCL w/HCCL 1.17.1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270.18799999999999</c:v>
                </c:pt>
                <c:pt idx="1">
                  <c:v>272.47000000000003</c:v>
                </c:pt>
                <c:pt idx="2">
                  <c:v>271.262</c:v>
                </c:pt>
                <c:pt idx="3">
                  <c:v>271.74599999999998</c:v>
                </c:pt>
                <c:pt idx="4">
                  <c:v>279.19600000000003</c:v>
                </c:pt>
                <c:pt idx="5">
                  <c:v>275.096</c:v>
                </c:pt>
                <c:pt idx="6">
                  <c:v>272.71600000000001</c:v>
                </c:pt>
                <c:pt idx="7">
                  <c:v>272.11</c:v>
                </c:pt>
                <c:pt idx="8">
                  <c:v>272.048</c:v>
                </c:pt>
                <c:pt idx="9">
                  <c:v>271.392</c:v>
                </c:pt>
                <c:pt idx="10">
                  <c:v>271.18200000000002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97-F246-BF6A-F8C31B6257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xCCL w/MSCCL 0.7.3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28.864000000000001</c:v>
                </c:pt>
                <c:pt idx="1">
                  <c:v>28.617999999999999</c:v>
                </c:pt>
                <c:pt idx="2">
                  <c:v>28.27</c:v>
                </c:pt>
                <c:pt idx="3">
                  <c:v>28.254000000000001</c:v>
                </c:pt>
                <c:pt idx="4">
                  <c:v>29.431999999999999</c:v>
                </c:pt>
                <c:pt idx="5">
                  <c:v>28.423999999999999</c:v>
                </c:pt>
                <c:pt idx="6">
                  <c:v>28.082000000000001</c:v>
                </c:pt>
                <c:pt idx="7">
                  <c:v>28.088000000000001</c:v>
                </c:pt>
                <c:pt idx="8">
                  <c:v>28.277999999999999</c:v>
                </c:pt>
                <c:pt idx="9">
                  <c:v>28.236000000000001</c:v>
                </c:pt>
                <c:pt idx="10">
                  <c:v>28.457999999999998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97-F246-BF6A-F8C31B625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464319"/>
        <c:axId val="1958594815"/>
      </c:line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tickLblSkip val="2"/>
        <c:noMultiLvlLbl val="0"/>
      </c:catAx>
      <c:valAx>
        <c:axId val="19585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99269332877077"/>
          <c:y val="0.28740747004850853"/>
          <c:w val="0.57000730667122923"/>
          <c:h val="0.24837660996404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0680282736133"/>
          <c:y val="4.3714069375924022E-2"/>
          <c:w val="0.79452650193253205"/>
          <c:h val="0.709967754607856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Hybrid xCCL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74.304000000000002</c:v>
                </c:pt>
                <c:pt idx="1">
                  <c:v>53.658000000000001</c:v>
                </c:pt>
                <c:pt idx="2">
                  <c:v>49.777999999999999</c:v>
                </c:pt>
                <c:pt idx="3">
                  <c:v>56.73</c:v>
                </c:pt>
                <c:pt idx="4">
                  <c:v>45.926000000000002</c:v>
                </c:pt>
                <c:pt idx="5">
                  <c:v>49.594000000000001</c:v>
                </c:pt>
                <c:pt idx="6">
                  <c:v>45.23</c:v>
                </c:pt>
                <c:pt idx="7">
                  <c:v>51.737499999999997</c:v>
                </c:pt>
                <c:pt idx="8">
                  <c:v>55.856000000000002</c:v>
                </c:pt>
                <c:pt idx="9">
                  <c:v>90.093999999999994</c:v>
                </c:pt>
                <c:pt idx="10">
                  <c:v>89.191999999999993</c:v>
                </c:pt>
                <c:pt idx="11">
                  <c:v>95.037999999999997</c:v>
                </c:pt>
                <c:pt idx="12">
                  <c:v>121.878</c:v>
                </c:pt>
                <c:pt idx="13">
                  <c:v>104.685</c:v>
                </c:pt>
                <c:pt idx="14">
                  <c:v>127.03</c:v>
                </c:pt>
                <c:pt idx="15">
                  <c:v>148.482</c:v>
                </c:pt>
                <c:pt idx="16">
                  <c:v>182.27</c:v>
                </c:pt>
                <c:pt idx="17">
                  <c:v>206.40600000000001</c:v>
                </c:pt>
                <c:pt idx="18">
                  <c:v>238.404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8A-9242-B0A1-533AA61CB7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Proposed xCCL w/ Pure NCCL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432FF"/>
              </a:solidFill>
              <a:ln w="9525">
                <a:solidFill>
                  <a:srgbClr val="0432FF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95.751999999999995</c:v>
                </c:pt>
                <c:pt idx="1">
                  <c:v>97.305999999999997</c:v>
                </c:pt>
                <c:pt idx="2">
                  <c:v>105.23</c:v>
                </c:pt>
                <c:pt idx="3">
                  <c:v>106.176</c:v>
                </c:pt>
                <c:pt idx="4">
                  <c:v>88.2</c:v>
                </c:pt>
                <c:pt idx="5">
                  <c:v>85.834000000000003</c:v>
                </c:pt>
                <c:pt idx="6">
                  <c:v>88.394000000000005</c:v>
                </c:pt>
                <c:pt idx="7">
                  <c:v>89.15</c:v>
                </c:pt>
                <c:pt idx="8">
                  <c:v>90.921999999999997</c:v>
                </c:pt>
                <c:pt idx="9">
                  <c:v>124.34399999999999</c:v>
                </c:pt>
                <c:pt idx="10">
                  <c:v>101.108</c:v>
                </c:pt>
                <c:pt idx="11">
                  <c:v>110.994</c:v>
                </c:pt>
                <c:pt idx="12">
                  <c:v>110.078</c:v>
                </c:pt>
                <c:pt idx="13">
                  <c:v>105.05</c:v>
                </c:pt>
                <c:pt idx="14">
                  <c:v>126.812</c:v>
                </c:pt>
                <c:pt idx="15">
                  <c:v>156.268</c:v>
                </c:pt>
                <c:pt idx="16">
                  <c:v>171.58</c:v>
                </c:pt>
                <c:pt idx="17">
                  <c:v>202.52199999999999</c:v>
                </c:pt>
                <c:pt idx="18">
                  <c:v>243.72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8A-9242-B0A1-533AA61CB7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Pure NCCL 2.18.3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93.646000000000001</c:v>
                </c:pt>
                <c:pt idx="1">
                  <c:v>85.68</c:v>
                </c:pt>
                <c:pt idx="2">
                  <c:v>83.91</c:v>
                </c:pt>
                <c:pt idx="3">
                  <c:v>81.042000000000002</c:v>
                </c:pt>
                <c:pt idx="4">
                  <c:v>102.05</c:v>
                </c:pt>
                <c:pt idx="5">
                  <c:v>96.992000000000004</c:v>
                </c:pt>
                <c:pt idx="6">
                  <c:v>86.63</c:v>
                </c:pt>
                <c:pt idx="7">
                  <c:v>92.117999999999995</c:v>
                </c:pt>
                <c:pt idx="8">
                  <c:v>106.304</c:v>
                </c:pt>
                <c:pt idx="9">
                  <c:v>117.4233333</c:v>
                </c:pt>
                <c:pt idx="10">
                  <c:v>102.202</c:v>
                </c:pt>
                <c:pt idx="11">
                  <c:v>97.453999999999994</c:v>
                </c:pt>
                <c:pt idx="12">
                  <c:v>118.514</c:v>
                </c:pt>
                <c:pt idx="13">
                  <c:v>118.78400000000001</c:v>
                </c:pt>
                <c:pt idx="14">
                  <c:v>115.64</c:v>
                </c:pt>
                <c:pt idx="15">
                  <c:v>153.358</c:v>
                </c:pt>
                <c:pt idx="16">
                  <c:v>177.75399999999999</c:v>
                </c:pt>
                <c:pt idx="17">
                  <c:v>200.74</c:v>
                </c:pt>
                <c:pt idx="18">
                  <c:v>219.98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8A-9242-B0A1-533AA61CB7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UCC 1.2.0 w/ Open MPI + UCX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112.866</c:v>
                </c:pt>
                <c:pt idx="1">
                  <c:v>92.497500000000002</c:v>
                </c:pt>
                <c:pt idx="2">
                  <c:v>84.177499999999995</c:v>
                </c:pt>
                <c:pt idx="3">
                  <c:v>91.8125</c:v>
                </c:pt>
                <c:pt idx="4">
                  <c:v>90.977500000000006</c:v>
                </c:pt>
                <c:pt idx="5">
                  <c:v>85.217500000000001</c:v>
                </c:pt>
                <c:pt idx="6">
                  <c:v>98.59</c:v>
                </c:pt>
                <c:pt idx="7">
                  <c:v>132.38999999999999</c:v>
                </c:pt>
                <c:pt idx="8">
                  <c:v>230.26499999999999</c:v>
                </c:pt>
                <c:pt idx="9">
                  <c:v>379.54750000000001</c:v>
                </c:pt>
                <c:pt idx="10">
                  <c:v>523.12</c:v>
                </c:pt>
                <c:pt idx="11">
                  <c:v>863.51</c:v>
                </c:pt>
                <c:pt idx="12">
                  <c:v>1543.915</c:v>
                </c:pt>
                <c:pt idx="13">
                  <c:v>1373.3125</c:v>
                </c:pt>
                <c:pt idx="14">
                  <c:v>1396.84</c:v>
                </c:pt>
                <c:pt idx="15">
                  <c:v>274.75749999999999</c:v>
                </c:pt>
                <c:pt idx="16">
                  <c:v>310.47250000000003</c:v>
                </c:pt>
                <c:pt idx="17">
                  <c:v>320.09249999999997</c:v>
                </c:pt>
                <c:pt idx="18">
                  <c:v>349.49250000000001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8A-9242-B0A1-533AA61CB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464319"/>
        <c:axId val="1958594815"/>
      </c:line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tickLblSkip val="2"/>
        <c:noMultiLvlLbl val="0"/>
      </c:catAx>
      <c:valAx>
        <c:axId val="1958594815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5844567600578"/>
          <c:y val="4.6687671908508838E-2"/>
          <c:w val="0.5249457604578085"/>
          <c:h val="0.27436350137356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0680282736133"/>
          <c:y val="4.3714069375924022E-2"/>
          <c:w val="0.79452650193253205"/>
          <c:h val="0.709967754607856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Hybrid xCCL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15.708</c:v>
                </c:pt>
                <c:pt idx="1">
                  <c:v>15.756</c:v>
                </c:pt>
                <c:pt idx="2">
                  <c:v>15.816000000000001</c:v>
                </c:pt>
                <c:pt idx="3">
                  <c:v>15.898</c:v>
                </c:pt>
                <c:pt idx="4">
                  <c:v>13.632</c:v>
                </c:pt>
                <c:pt idx="5">
                  <c:v>13.772</c:v>
                </c:pt>
                <c:pt idx="6">
                  <c:v>14.32</c:v>
                </c:pt>
                <c:pt idx="7">
                  <c:v>14.468</c:v>
                </c:pt>
                <c:pt idx="8">
                  <c:v>15.747999999999999</c:v>
                </c:pt>
                <c:pt idx="9">
                  <c:v>16.462</c:v>
                </c:pt>
                <c:pt idx="10">
                  <c:v>18.957999999999998</c:v>
                </c:pt>
                <c:pt idx="11">
                  <c:v>28.532</c:v>
                </c:pt>
                <c:pt idx="12">
                  <c:v>41</c:v>
                </c:pt>
                <c:pt idx="13">
                  <c:v>64.355999999999995</c:v>
                </c:pt>
                <c:pt idx="14">
                  <c:v>68.825999999999993</c:v>
                </c:pt>
                <c:pt idx="15">
                  <c:v>105.492</c:v>
                </c:pt>
                <c:pt idx="16">
                  <c:v>174.458</c:v>
                </c:pt>
                <c:pt idx="17">
                  <c:v>301.76799999999997</c:v>
                </c:pt>
                <c:pt idx="18">
                  <c:v>222.786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C1-D545-A92D-5CA02249CB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Proposed xCCL w/ Pure RCCL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432FF"/>
              </a:solidFill>
              <a:ln w="9525">
                <a:solidFill>
                  <a:srgbClr val="0432FF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25.474</c:v>
                </c:pt>
                <c:pt idx="1">
                  <c:v>25.827999999999999</c:v>
                </c:pt>
                <c:pt idx="2">
                  <c:v>25.847999999999999</c:v>
                </c:pt>
                <c:pt idx="3">
                  <c:v>25.808</c:v>
                </c:pt>
                <c:pt idx="4">
                  <c:v>26.116</c:v>
                </c:pt>
                <c:pt idx="5">
                  <c:v>26.166</c:v>
                </c:pt>
                <c:pt idx="6">
                  <c:v>26.457999999999998</c:v>
                </c:pt>
                <c:pt idx="7">
                  <c:v>27.158000000000001</c:v>
                </c:pt>
                <c:pt idx="8">
                  <c:v>28.763999999999999</c:v>
                </c:pt>
                <c:pt idx="9">
                  <c:v>29.594000000000001</c:v>
                </c:pt>
                <c:pt idx="10">
                  <c:v>33.758000000000003</c:v>
                </c:pt>
                <c:pt idx="11">
                  <c:v>40.634</c:v>
                </c:pt>
                <c:pt idx="12">
                  <c:v>54.601999999999997</c:v>
                </c:pt>
                <c:pt idx="13">
                  <c:v>68.524000000000001</c:v>
                </c:pt>
                <c:pt idx="14">
                  <c:v>68.668000000000006</c:v>
                </c:pt>
                <c:pt idx="15">
                  <c:v>103.176</c:v>
                </c:pt>
                <c:pt idx="16">
                  <c:v>171.42599999999999</c:v>
                </c:pt>
                <c:pt idx="17">
                  <c:v>295.13200000000001</c:v>
                </c:pt>
                <c:pt idx="18">
                  <c:v>221.86799999999999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C9-6140-A99D-7E07A47A8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464319"/>
        <c:axId val="1958594815"/>
      </c:line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tickLblSkip val="2"/>
        <c:noMultiLvlLbl val="0"/>
      </c:catAx>
      <c:valAx>
        <c:axId val="19585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5844567600578"/>
          <c:y val="6.3579501909848346E-2"/>
          <c:w val="0.5249457604578085"/>
          <c:h val="0.15274184739887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0680282736133"/>
          <c:y val="4.3714069375924022E-2"/>
          <c:w val="0.79452650193253205"/>
          <c:h val="0.709967754607856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Hybrid xCCL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12.635999999999999</c:v>
                </c:pt>
                <c:pt idx="1">
                  <c:v>12.7</c:v>
                </c:pt>
                <c:pt idx="2">
                  <c:v>12.726000000000001</c:v>
                </c:pt>
                <c:pt idx="3">
                  <c:v>12.756</c:v>
                </c:pt>
                <c:pt idx="4">
                  <c:v>12.746</c:v>
                </c:pt>
                <c:pt idx="5">
                  <c:v>10.821999999999999</c:v>
                </c:pt>
                <c:pt idx="6">
                  <c:v>10.834</c:v>
                </c:pt>
                <c:pt idx="7">
                  <c:v>11.343999999999999</c:v>
                </c:pt>
                <c:pt idx="8">
                  <c:v>11.874000000000001</c:v>
                </c:pt>
                <c:pt idx="9">
                  <c:v>12.875999999999999</c:v>
                </c:pt>
                <c:pt idx="10">
                  <c:v>14.364000000000001</c:v>
                </c:pt>
                <c:pt idx="11">
                  <c:v>21.245999999999999</c:v>
                </c:pt>
                <c:pt idx="12">
                  <c:v>29.393999999999998</c:v>
                </c:pt>
                <c:pt idx="13">
                  <c:v>40.978000000000002</c:v>
                </c:pt>
                <c:pt idx="14">
                  <c:v>79.617999999999995</c:v>
                </c:pt>
                <c:pt idx="15">
                  <c:v>120.476</c:v>
                </c:pt>
                <c:pt idx="16">
                  <c:v>192.17</c:v>
                </c:pt>
                <c:pt idx="17">
                  <c:v>342.34</c:v>
                </c:pt>
                <c:pt idx="18">
                  <c:v>645.048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8A-9242-B0A1-533AA61CB7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Proposed xCCL w/ Pure RCCL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432FF"/>
              </a:solidFill>
              <a:ln w="9525">
                <a:solidFill>
                  <a:srgbClr val="0432FF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24.82</c:v>
                </c:pt>
                <c:pt idx="1">
                  <c:v>24.876000000000001</c:v>
                </c:pt>
                <c:pt idx="2">
                  <c:v>24.852</c:v>
                </c:pt>
                <c:pt idx="3">
                  <c:v>25.027999999999999</c:v>
                </c:pt>
                <c:pt idx="4">
                  <c:v>25.085999999999999</c:v>
                </c:pt>
                <c:pt idx="5">
                  <c:v>25.405999999999999</c:v>
                </c:pt>
                <c:pt idx="6">
                  <c:v>25.417999999999999</c:v>
                </c:pt>
                <c:pt idx="7">
                  <c:v>25.763999999999999</c:v>
                </c:pt>
                <c:pt idx="8">
                  <c:v>26.353999999999999</c:v>
                </c:pt>
                <c:pt idx="9">
                  <c:v>27.346</c:v>
                </c:pt>
                <c:pt idx="10">
                  <c:v>29.35</c:v>
                </c:pt>
                <c:pt idx="11">
                  <c:v>33.814</c:v>
                </c:pt>
                <c:pt idx="12">
                  <c:v>40.6</c:v>
                </c:pt>
                <c:pt idx="13">
                  <c:v>45.451999999999998</c:v>
                </c:pt>
                <c:pt idx="14">
                  <c:v>78.95</c:v>
                </c:pt>
                <c:pt idx="15">
                  <c:v>116.926</c:v>
                </c:pt>
                <c:pt idx="16">
                  <c:v>188.38</c:v>
                </c:pt>
                <c:pt idx="17">
                  <c:v>337.90600000000001</c:v>
                </c:pt>
                <c:pt idx="18">
                  <c:v>640.75800000000004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8A-9242-B0A1-533AA61CB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464319"/>
        <c:axId val="1958594815"/>
      </c:line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tickLblSkip val="2"/>
        <c:noMultiLvlLbl val="0"/>
      </c:catAx>
      <c:valAx>
        <c:axId val="19585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5844567600578"/>
          <c:y val="4.6687671908508838E-2"/>
          <c:w val="0.5249457604578085"/>
          <c:h val="0.13247157173642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0680282736133"/>
          <c:y val="4.3714069375924022E-2"/>
          <c:w val="0.79452650193253205"/>
          <c:h val="0.709967754607856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xCCL w/ Pure HCCL 1.17.1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91.251999999999995</c:v>
                </c:pt>
                <c:pt idx="1">
                  <c:v>84.081999999999994</c:v>
                </c:pt>
                <c:pt idx="2">
                  <c:v>83.512</c:v>
                </c:pt>
                <c:pt idx="3">
                  <c:v>80.337999999999994</c:v>
                </c:pt>
                <c:pt idx="4">
                  <c:v>80.372</c:v>
                </c:pt>
                <c:pt idx="5">
                  <c:v>76.593999999999994</c:v>
                </c:pt>
                <c:pt idx="6">
                  <c:v>71.152000000000001</c:v>
                </c:pt>
                <c:pt idx="7">
                  <c:v>70.474000000000004</c:v>
                </c:pt>
                <c:pt idx="8">
                  <c:v>71.012</c:v>
                </c:pt>
                <c:pt idx="9">
                  <c:v>70.465999999999994</c:v>
                </c:pt>
                <c:pt idx="10">
                  <c:v>69.2</c:v>
                </c:pt>
                <c:pt idx="11">
                  <c:v>70.055999999999997</c:v>
                </c:pt>
                <c:pt idx="12">
                  <c:v>71.096000000000004</c:v>
                </c:pt>
                <c:pt idx="13">
                  <c:v>70.117999999999995</c:v>
                </c:pt>
                <c:pt idx="14">
                  <c:v>70.415999999999997</c:v>
                </c:pt>
                <c:pt idx="15">
                  <c:v>71.7</c:v>
                </c:pt>
                <c:pt idx="16">
                  <c:v>70.238</c:v>
                </c:pt>
                <c:pt idx="17">
                  <c:v>71.453999999999994</c:v>
                </c:pt>
                <c:pt idx="18">
                  <c:v>70.896000000000001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C1-D545-A92D-5CA02249C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464319"/>
        <c:axId val="1958594815"/>
      </c:line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tickLblSkip val="2"/>
        <c:noMultiLvlLbl val="0"/>
      </c:catAx>
      <c:valAx>
        <c:axId val="19585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388525837992621"/>
          <c:y val="0.61087694479595267"/>
          <c:w val="0.38176987697785342"/>
          <c:h val="0.1426067095676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0680282736133"/>
          <c:y val="4.3714069375924022E-2"/>
          <c:w val="0.79452650193253205"/>
          <c:h val="0.709967754607856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xCCL w/ Pure HCCL 1.17.1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190.386</c:v>
                </c:pt>
                <c:pt idx="1">
                  <c:v>171.62799999999999</c:v>
                </c:pt>
                <c:pt idx="2">
                  <c:v>166.80600000000001</c:v>
                </c:pt>
                <c:pt idx="3">
                  <c:v>165.35599999999999</c:v>
                </c:pt>
                <c:pt idx="4">
                  <c:v>165.898</c:v>
                </c:pt>
                <c:pt idx="5">
                  <c:v>1164.1579999999999</c:v>
                </c:pt>
                <c:pt idx="6">
                  <c:v>1186.0540000000001</c:v>
                </c:pt>
                <c:pt idx="7">
                  <c:v>1186.6579999999999</c:v>
                </c:pt>
                <c:pt idx="8">
                  <c:v>1198.07</c:v>
                </c:pt>
                <c:pt idx="9">
                  <c:v>1181.662</c:v>
                </c:pt>
                <c:pt idx="10">
                  <c:v>1174.04</c:v>
                </c:pt>
                <c:pt idx="11">
                  <c:v>1189.8019999999999</c:v>
                </c:pt>
                <c:pt idx="12">
                  <c:v>1215.6859999999999</c:v>
                </c:pt>
                <c:pt idx="13">
                  <c:v>1211.9059999999999</c:v>
                </c:pt>
                <c:pt idx="14">
                  <c:v>1128.6300000000001</c:v>
                </c:pt>
                <c:pt idx="15">
                  <c:v>1183.038</c:v>
                </c:pt>
                <c:pt idx="16">
                  <c:v>1324.47</c:v>
                </c:pt>
                <c:pt idx="17">
                  <c:v>1437.2539999999999</c:v>
                </c:pt>
                <c:pt idx="18">
                  <c:v>2623.212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8A-9242-B0A1-533AA61CB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464319"/>
        <c:axId val="1958594815"/>
      </c:line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tickLblSkip val="2"/>
        <c:noMultiLvlLbl val="0"/>
      </c:catAx>
      <c:valAx>
        <c:axId val="19585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5844567600578"/>
          <c:y val="4.6687671908508838E-2"/>
          <c:w val="0.35875946713286067"/>
          <c:h val="0.13247157173642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0680282736133"/>
          <c:y val="4.3714069375924022E-2"/>
          <c:w val="0.79452650193253205"/>
          <c:h val="0.709967754607856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Hybrid xCCL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25.302</c:v>
                </c:pt>
                <c:pt idx="1">
                  <c:v>24.884</c:v>
                </c:pt>
                <c:pt idx="2">
                  <c:v>24.001999999999999</c:v>
                </c:pt>
                <c:pt idx="3">
                  <c:v>22.73</c:v>
                </c:pt>
                <c:pt idx="4">
                  <c:v>24.06</c:v>
                </c:pt>
                <c:pt idx="5">
                  <c:v>27.564</c:v>
                </c:pt>
                <c:pt idx="6">
                  <c:v>28.206</c:v>
                </c:pt>
                <c:pt idx="7">
                  <c:v>28.411999999999999</c:v>
                </c:pt>
                <c:pt idx="8">
                  <c:v>28.024000000000001</c:v>
                </c:pt>
                <c:pt idx="9">
                  <c:v>27.585999999999999</c:v>
                </c:pt>
                <c:pt idx="10">
                  <c:v>27.27</c:v>
                </c:pt>
                <c:pt idx="11">
                  <c:v>27.004000000000001</c:v>
                </c:pt>
                <c:pt idx="12">
                  <c:v>26.946000000000002</c:v>
                </c:pt>
                <c:pt idx="13">
                  <c:v>25.172000000000001</c:v>
                </c:pt>
                <c:pt idx="14">
                  <c:v>25.948</c:v>
                </c:pt>
                <c:pt idx="15">
                  <c:v>32.295999999999999</c:v>
                </c:pt>
                <c:pt idx="16">
                  <c:v>38.68</c:v>
                </c:pt>
                <c:pt idx="17">
                  <c:v>55.63</c:v>
                </c:pt>
                <c:pt idx="18">
                  <c:v>89.72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C1-D545-A92D-5CA02249CB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Proposed xCCL w/ Pure MSCCL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432FF"/>
              </a:solidFill>
              <a:ln w="9525">
                <a:solidFill>
                  <a:srgbClr val="0432FF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27.332000000000001</c:v>
                </c:pt>
                <c:pt idx="1">
                  <c:v>27.07</c:v>
                </c:pt>
                <c:pt idx="2">
                  <c:v>27.262</c:v>
                </c:pt>
                <c:pt idx="3">
                  <c:v>27.468</c:v>
                </c:pt>
                <c:pt idx="4">
                  <c:v>27.302499999999998</c:v>
                </c:pt>
                <c:pt idx="5">
                  <c:v>26.85</c:v>
                </c:pt>
                <c:pt idx="6">
                  <c:v>27.648</c:v>
                </c:pt>
                <c:pt idx="7">
                  <c:v>26.576000000000001</c:v>
                </c:pt>
                <c:pt idx="8">
                  <c:v>24.93</c:v>
                </c:pt>
                <c:pt idx="9">
                  <c:v>24.053999999999998</c:v>
                </c:pt>
                <c:pt idx="10">
                  <c:v>23.73</c:v>
                </c:pt>
                <c:pt idx="11">
                  <c:v>23.838000000000001</c:v>
                </c:pt>
                <c:pt idx="12">
                  <c:v>23.56</c:v>
                </c:pt>
                <c:pt idx="13">
                  <c:v>25.128</c:v>
                </c:pt>
                <c:pt idx="14">
                  <c:v>25.67</c:v>
                </c:pt>
                <c:pt idx="15">
                  <c:v>31.936</c:v>
                </c:pt>
                <c:pt idx="16">
                  <c:v>37.188000000000002</c:v>
                </c:pt>
                <c:pt idx="17">
                  <c:v>56.378</c:v>
                </c:pt>
                <c:pt idx="18">
                  <c:v>90.075999999999993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C9-6140-A99D-7E07A47A8B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Pure MSCCL 0.7.3 (NCCL 2.12.12)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26.526</c:v>
                </c:pt>
                <c:pt idx="1">
                  <c:v>26.698</c:v>
                </c:pt>
                <c:pt idx="2">
                  <c:v>27.274000000000001</c:v>
                </c:pt>
                <c:pt idx="3">
                  <c:v>26.545999999999999</c:v>
                </c:pt>
                <c:pt idx="4">
                  <c:v>26.692</c:v>
                </c:pt>
                <c:pt idx="5">
                  <c:v>26.274000000000001</c:v>
                </c:pt>
                <c:pt idx="6">
                  <c:v>27.283999999999999</c:v>
                </c:pt>
                <c:pt idx="7">
                  <c:v>27.056000000000001</c:v>
                </c:pt>
                <c:pt idx="8">
                  <c:v>26.591999999999999</c:v>
                </c:pt>
                <c:pt idx="9">
                  <c:v>23.902000000000001</c:v>
                </c:pt>
                <c:pt idx="10">
                  <c:v>23.59</c:v>
                </c:pt>
                <c:pt idx="11">
                  <c:v>23.518000000000001</c:v>
                </c:pt>
                <c:pt idx="12">
                  <c:v>23.312000000000001</c:v>
                </c:pt>
                <c:pt idx="13">
                  <c:v>23.786000000000001</c:v>
                </c:pt>
                <c:pt idx="14">
                  <c:v>25.28</c:v>
                </c:pt>
                <c:pt idx="15">
                  <c:v>31.83</c:v>
                </c:pt>
                <c:pt idx="16">
                  <c:v>37.24</c:v>
                </c:pt>
                <c:pt idx="17">
                  <c:v>54.84</c:v>
                </c:pt>
                <c:pt idx="18">
                  <c:v>88.623999999999995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C9-6140-A99D-7E07A47A8B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Pure NCCL 2.12.12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26.856000000000002</c:v>
                </c:pt>
                <c:pt idx="1">
                  <c:v>26.584</c:v>
                </c:pt>
                <c:pt idx="2">
                  <c:v>28.431999999999999</c:v>
                </c:pt>
                <c:pt idx="3">
                  <c:v>26.68</c:v>
                </c:pt>
                <c:pt idx="4">
                  <c:v>26.946000000000002</c:v>
                </c:pt>
                <c:pt idx="5">
                  <c:v>26.527999999999999</c:v>
                </c:pt>
                <c:pt idx="6">
                  <c:v>26.692</c:v>
                </c:pt>
                <c:pt idx="7">
                  <c:v>26.327999999999999</c:v>
                </c:pt>
                <c:pt idx="8">
                  <c:v>27.335999999999999</c:v>
                </c:pt>
                <c:pt idx="9">
                  <c:v>26.303999999999998</c:v>
                </c:pt>
                <c:pt idx="10">
                  <c:v>26.872</c:v>
                </c:pt>
                <c:pt idx="11">
                  <c:v>26.905999999999999</c:v>
                </c:pt>
                <c:pt idx="12">
                  <c:v>30.93</c:v>
                </c:pt>
                <c:pt idx="13">
                  <c:v>32.094000000000001</c:v>
                </c:pt>
                <c:pt idx="14">
                  <c:v>36.893999999999998</c:v>
                </c:pt>
                <c:pt idx="15">
                  <c:v>40.351999999999997</c:v>
                </c:pt>
                <c:pt idx="16">
                  <c:v>46.438000000000002</c:v>
                </c:pt>
                <c:pt idx="17">
                  <c:v>61.235999999999997</c:v>
                </c:pt>
                <c:pt idx="18">
                  <c:v>75.382000000000005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C9-6140-A99D-7E07A47A8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464319"/>
        <c:axId val="1958594815"/>
      </c:line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tickLblSkip val="2"/>
        <c:noMultiLvlLbl val="0"/>
      </c:catAx>
      <c:valAx>
        <c:axId val="19585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5844567600578"/>
          <c:y val="4.6687671908508838E-2"/>
          <c:w val="0.57096658014779411"/>
          <c:h val="0.23720132932574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0680282736133"/>
          <c:y val="4.3714069375924022E-2"/>
          <c:w val="0.79452650193253205"/>
          <c:h val="0.709967754607856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Hybrid xCCL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68.257999999999996</c:v>
                </c:pt>
                <c:pt idx="1">
                  <c:v>63</c:v>
                </c:pt>
                <c:pt idx="2">
                  <c:v>52.667999999999999</c:v>
                </c:pt>
                <c:pt idx="3">
                  <c:v>51.701999999999998</c:v>
                </c:pt>
                <c:pt idx="4">
                  <c:v>55.77</c:v>
                </c:pt>
                <c:pt idx="5">
                  <c:v>57.808</c:v>
                </c:pt>
                <c:pt idx="6">
                  <c:v>59.725999999999999</c:v>
                </c:pt>
                <c:pt idx="7">
                  <c:v>48.12</c:v>
                </c:pt>
                <c:pt idx="8">
                  <c:v>53.503999999999998</c:v>
                </c:pt>
                <c:pt idx="9">
                  <c:v>83.2</c:v>
                </c:pt>
                <c:pt idx="10">
                  <c:v>88.372500000000002</c:v>
                </c:pt>
                <c:pt idx="11">
                  <c:v>109.11799999999999</c:v>
                </c:pt>
                <c:pt idx="12">
                  <c:v>116.29</c:v>
                </c:pt>
                <c:pt idx="13">
                  <c:v>142.29</c:v>
                </c:pt>
                <c:pt idx="14">
                  <c:v>158.624</c:v>
                </c:pt>
                <c:pt idx="15">
                  <c:v>190.852</c:v>
                </c:pt>
                <c:pt idx="16">
                  <c:v>203.55</c:v>
                </c:pt>
                <c:pt idx="17">
                  <c:v>200.88800000000001</c:v>
                </c:pt>
                <c:pt idx="18">
                  <c:v>233.42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8A-9242-B0A1-533AA61CB7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Proposed xCCL w/ Pure MSCCL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432FF"/>
              </a:solidFill>
              <a:ln w="9525">
                <a:solidFill>
                  <a:srgbClr val="0432FF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106.64400000000001</c:v>
                </c:pt>
                <c:pt idx="1">
                  <c:v>98.891999999999996</c:v>
                </c:pt>
                <c:pt idx="2">
                  <c:v>91.748000000000005</c:v>
                </c:pt>
                <c:pt idx="3">
                  <c:v>81.817999999999998</c:v>
                </c:pt>
                <c:pt idx="4">
                  <c:v>82.992000000000004</c:v>
                </c:pt>
                <c:pt idx="5">
                  <c:v>76.14</c:v>
                </c:pt>
                <c:pt idx="6">
                  <c:v>74.616</c:v>
                </c:pt>
                <c:pt idx="7">
                  <c:v>91.736000000000004</c:v>
                </c:pt>
                <c:pt idx="8">
                  <c:v>86.665999999999997</c:v>
                </c:pt>
                <c:pt idx="9">
                  <c:v>120.738</c:v>
                </c:pt>
                <c:pt idx="10">
                  <c:v>102.774</c:v>
                </c:pt>
                <c:pt idx="11">
                  <c:v>97.23</c:v>
                </c:pt>
                <c:pt idx="12">
                  <c:v>101.08199999999999</c:v>
                </c:pt>
                <c:pt idx="13">
                  <c:v>117.1075</c:v>
                </c:pt>
                <c:pt idx="14">
                  <c:v>146.4</c:v>
                </c:pt>
                <c:pt idx="15">
                  <c:v>182.56</c:v>
                </c:pt>
                <c:pt idx="16">
                  <c:v>176.86799999999999</c:v>
                </c:pt>
                <c:pt idx="17">
                  <c:v>224.89599999999999</c:v>
                </c:pt>
                <c:pt idx="18">
                  <c:v>224.69800000000001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8A-9242-B0A1-533AA61CB7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Pure MSCCL 0.7.3 (NCCL 2.12.12)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109.846</c:v>
                </c:pt>
                <c:pt idx="1">
                  <c:v>96.402000000000001</c:v>
                </c:pt>
                <c:pt idx="2">
                  <c:v>76.11</c:v>
                </c:pt>
                <c:pt idx="3">
                  <c:v>72.936000000000007</c:v>
                </c:pt>
                <c:pt idx="4">
                  <c:v>75.804000000000002</c:v>
                </c:pt>
                <c:pt idx="5">
                  <c:v>77.742000000000004</c:v>
                </c:pt>
                <c:pt idx="6">
                  <c:v>85.7</c:v>
                </c:pt>
                <c:pt idx="7">
                  <c:v>86.725999999999999</c:v>
                </c:pt>
                <c:pt idx="8">
                  <c:v>90.738</c:v>
                </c:pt>
                <c:pt idx="9">
                  <c:v>95.965999999999994</c:v>
                </c:pt>
                <c:pt idx="10">
                  <c:v>106.514</c:v>
                </c:pt>
                <c:pt idx="11">
                  <c:v>99.88</c:v>
                </c:pt>
                <c:pt idx="12">
                  <c:v>109.598</c:v>
                </c:pt>
                <c:pt idx="13">
                  <c:v>121.384</c:v>
                </c:pt>
                <c:pt idx="14">
                  <c:v>143.36600000000001</c:v>
                </c:pt>
                <c:pt idx="15">
                  <c:v>171.958</c:v>
                </c:pt>
                <c:pt idx="16">
                  <c:v>173.982</c:v>
                </c:pt>
                <c:pt idx="17">
                  <c:v>203.666</c:v>
                </c:pt>
                <c:pt idx="18">
                  <c:v>252.17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8A-9242-B0A1-533AA61CB7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Pure NCCL 2.12.12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96.111999999999995</c:v>
                </c:pt>
                <c:pt idx="1">
                  <c:v>91.763999999999996</c:v>
                </c:pt>
                <c:pt idx="2">
                  <c:v>102.592</c:v>
                </c:pt>
                <c:pt idx="3">
                  <c:v>77.260000000000005</c:v>
                </c:pt>
                <c:pt idx="4">
                  <c:v>71.727999999999994</c:v>
                </c:pt>
                <c:pt idx="5">
                  <c:v>83.623999999999995</c:v>
                </c:pt>
                <c:pt idx="6">
                  <c:v>75.251999999999995</c:v>
                </c:pt>
                <c:pt idx="7">
                  <c:v>90.585999999999999</c:v>
                </c:pt>
                <c:pt idx="8">
                  <c:v>90.28</c:v>
                </c:pt>
                <c:pt idx="9">
                  <c:v>99.082499999999996</c:v>
                </c:pt>
                <c:pt idx="10">
                  <c:v>88.632000000000005</c:v>
                </c:pt>
                <c:pt idx="11">
                  <c:v>94.67</c:v>
                </c:pt>
                <c:pt idx="12">
                  <c:v>101.456</c:v>
                </c:pt>
                <c:pt idx="13">
                  <c:v>115.72</c:v>
                </c:pt>
                <c:pt idx="14">
                  <c:v>141.98599999999999</c:v>
                </c:pt>
                <c:pt idx="15">
                  <c:v>157.904</c:v>
                </c:pt>
                <c:pt idx="16">
                  <c:v>168.83199999999999</c:v>
                </c:pt>
                <c:pt idx="17">
                  <c:v>200.904</c:v>
                </c:pt>
                <c:pt idx="18">
                  <c:v>215.30799999999999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8A-9242-B0A1-533AA61CB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464319"/>
        <c:axId val="1958594815"/>
      </c:line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tickLblSkip val="2"/>
        <c:noMultiLvlLbl val="0"/>
      </c:catAx>
      <c:valAx>
        <c:axId val="19585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5844567600578"/>
          <c:y val="4.6687671908508838E-2"/>
          <c:w val="0.60164712660778441"/>
          <c:h val="0.22706619149451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79791288838025"/>
          <c:y val="4.3714069375924022E-2"/>
          <c:w val="0.78533541509977656"/>
          <c:h val="0.74755962772667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Hybrid xCCL w/ NCCL 2.18.3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4843.1400000000003</c:v>
                </c:pt>
                <c:pt idx="1">
                  <c:v>5910.84</c:v>
                </c:pt>
                <c:pt idx="2">
                  <c:v>6252.46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5-CD45-A527-DF1606B55B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Proposed Hybrid xCCL w/ NCCL 2.11.4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4840.5600000000004</c:v>
                </c:pt>
                <c:pt idx="1">
                  <c:v>5970.38</c:v>
                </c:pt>
                <c:pt idx="2">
                  <c:v>6245.58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5-CD45-A527-DF1606B55B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Pure NCCL 2.11.4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4048.4</c:v>
                </c:pt>
                <c:pt idx="1">
                  <c:v>5706.84</c:v>
                </c:pt>
                <c:pt idx="2">
                  <c:v>6281.6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C-C647-B5C5-2C9D66C12A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Open MPI 4.1.5 + UCX 1.14.1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1218.06</c:v>
                </c:pt>
                <c:pt idx="1">
                  <c:v>2218.2199999999998</c:v>
                </c:pt>
                <c:pt idx="2">
                  <c:v>3457.42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C-C647-B5C5-2C9D66C12A2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Open MPI 4.1.5 + UCX 1.14.1 + UCC 1.2.0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1724.8</c:v>
                </c:pt>
                <c:pt idx="1">
                  <c:v>3022.82</c:v>
                </c:pt>
                <c:pt idx="2">
                  <c:v>4484.3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FC-C647-B5C5-2C9D66C12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64319"/>
        <c:axId val="1958594815"/>
      </c:bar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Batch Size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noMultiLvlLbl val="0"/>
      </c:catAx>
      <c:valAx>
        <c:axId val="1958594815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(Image/sec)</a:t>
                </a:r>
              </a:p>
            </c:rich>
          </c:tx>
          <c:layout>
            <c:manualLayout>
              <c:xMode val="edge"/>
              <c:yMode val="edge"/>
              <c:x val="2.0215836766972452E-2"/>
              <c:y val="9.31100265057495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20955181810727"/>
          <c:y val="4.2122284717695892E-2"/>
          <c:w val="0.51898229078516989"/>
          <c:h val="0.248079107784860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6106290634116"/>
          <c:y val="4.3714069375924022E-2"/>
          <c:w val="0.77352269892474523"/>
          <c:h val="0.74755962772667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Hybrid xCCL w/ NCCL 2.18.3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59234.879999999997</c:v>
                </c:pt>
                <c:pt idx="1">
                  <c:v>82587.66</c:v>
                </c:pt>
                <c:pt idx="2">
                  <c:v>94602.72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98-DB48-8935-939F814A3C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Proposed Hybrid xCCL w/ NCCL 2.11.4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64114.66</c:v>
                </c:pt>
                <c:pt idx="1">
                  <c:v>87190.8</c:v>
                </c:pt>
                <c:pt idx="2">
                  <c:v>94146.44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98-DB48-8935-939F814A3C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Pure NCCL 2.11.4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66260.639999999999</c:v>
                </c:pt>
                <c:pt idx="1">
                  <c:v>86944.82</c:v>
                </c:pt>
                <c:pt idx="2">
                  <c:v>97985.8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98-DB48-8935-939F814A3C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Open MPI 4.1.5 + UCX 1.14.1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12861.96</c:v>
                </c:pt>
                <c:pt idx="1">
                  <c:v>23747.98</c:v>
                </c:pt>
                <c:pt idx="2">
                  <c:v>40398.080000000002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98-DB48-8935-939F814A3C4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Open MPI 4.1.5 + UCX 1.14.1 + UCC 1.2.0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10969.84</c:v>
                </c:pt>
                <c:pt idx="1">
                  <c:v>20629.099999999999</c:v>
                </c:pt>
                <c:pt idx="2">
                  <c:v>37802.44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98-DB48-8935-939F814A3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64319"/>
        <c:axId val="1958594815"/>
      </c:bar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Batch Size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noMultiLvlLbl val="0"/>
      </c:catAx>
      <c:valAx>
        <c:axId val="1958594815"/>
        <c:scaling>
          <c:orientation val="minMax"/>
          <c:max val="1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(Image/sec)</a:t>
                </a:r>
              </a:p>
            </c:rich>
          </c:tx>
          <c:layout>
            <c:manualLayout>
              <c:xMode val="edge"/>
              <c:yMode val="edge"/>
              <c:x val="2.0215836766972452E-2"/>
              <c:y val="9.31100265057495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20955181810727"/>
          <c:y val="4.2122284717695892E-2"/>
          <c:w val="0.51898229078516989"/>
          <c:h val="0.248079107784860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79791288838025"/>
          <c:y val="4.3714069375924022E-2"/>
          <c:w val="0.78533541509977656"/>
          <c:h val="0.74755962772667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Hybrid xCCL w/ RCCL 2.11.4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2301.8200000000002</c:v>
                </c:pt>
                <c:pt idx="1">
                  <c:v>3192.04</c:v>
                </c:pt>
                <c:pt idx="2">
                  <c:v>3750.2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5-CD45-A527-DF1606B55B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Pure RCCL 2.11.4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1900.34</c:v>
                </c:pt>
                <c:pt idx="1">
                  <c:v>2533.94</c:v>
                </c:pt>
                <c:pt idx="2">
                  <c:v>3146.42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5-CD45-A527-DF1606B55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64319"/>
        <c:axId val="1958594815"/>
      </c:bar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Batch Size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noMultiLvlLbl val="0"/>
      </c:catAx>
      <c:valAx>
        <c:axId val="19585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(Image/sec)</a:t>
                </a:r>
              </a:p>
            </c:rich>
          </c:tx>
          <c:layout>
            <c:manualLayout>
              <c:xMode val="edge"/>
              <c:yMode val="edge"/>
              <c:x val="2.0215836766972452E-2"/>
              <c:y val="9.31100265057495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68377358799441"/>
          <c:y val="4.2122284717695892E-2"/>
          <c:w val="0.47409396932005077"/>
          <c:h val="0.1540990972590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1124778591034"/>
          <c:y val="4.3714069375924022E-2"/>
          <c:w val="0.73572218942089374"/>
          <c:h val="0.709967754607856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xCCL w/NCCL 2.18.3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21.193999999999999</c:v>
                </c:pt>
                <c:pt idx="1">
                  <c:v>22.388000000000002</c:v>
                </c:pt>
                <c:pt idx="2">
                  <c:v>28.166</c:v>
                </c:pt>
                <c:pt idx="3">
                  <c:v>29.635999999999999</c:v>
                </c:pt>
                <c:pt idx="4">
                  <c:v>31.74</c:v>
                </c:pt>
                <c:pt idx="5">
                  <c:v>31.931999999999999</c:v>
                </c:pt>
                <c:pt idx="6">
                  <c:v>33.795999999999999</c:v>
                </c:pt>
                <c:pt idx="7">
                  <c:v>37.729999999999997</c:v>
                </c:pt>
                <c:pt idx="8">
                  <c:v>43.53</c:v>
                </c:pt>
                <c:pt idx="9">
                  <c:v>56.42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B-B343-94E4-3AD2741C01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xCCL w/RCCL 2.16.5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31.282</c:v>
                </c:pt>
                <c:pt idx="1">
                  <c:v>38.159999999999997</c:v>
                </c:pt>
                <c:pt idx="2">
                  <c:v>55.14</c:v>
                </c:pt>
                <c:pt idx="3">
                  <c:v>63.148000000000003</c:v>
                </c:pt>
                <c:pt idx="4">
                  <c:v>94.774000000000001</c:v>
                </c:pt>
                <c:pt idx="5">
                  <c:v>142.13</c:v>
                </c:pt>
                <c:pt idx="6">
                  <c:v>210.23</c:v>
                </c:pt>
                <c:pt idx="7">
                  <c:v>373.70400000000001</c:v>
                </c:pt>
                <c:pt idx="8">
                  <c:v>672.27599999999995</c:v>
                </c:pt>
                <c:pt idx="9">
                  <c:v>836.702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2F-F043-ABD4-1C4F536594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xCCL w/HCCL 1.17.1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275.18400000000003</c:v>
                </c:pt>
                <c:pt idx="1">
                  <c:v>280.13600000000002</c:v>
                </c:pt>
                <c:pt idx="2">
                  <c:v>286.41800000000001</c:v>
                </c:pt>
                <c:pt idx="3">
                  <c:v>294.71800000000002</c:v>
                </c:pt>
                <c:pt idx="4">
                  <c:v>316.93200000000002</c:v>
                </c:pt>
                <c:pt idx="5">
                  <c:v>352.27199999999999</c:v>
                </c:pt>
                <c:pt idx="6">
                  <c:v>448.17599999999999</c:v>
                </c:pt>
                <c:pt idx="7">
                  <c:v>619.40200000000004</c:v>
                </c:pt>
                <c:pt idx="8">
                  <c:v>967.36199999999997</c:v>
                </c:pt>
                <c:pt idx="9">
                  <c:v>1651.87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2F-F043-ABD4-1C4F536594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xCCL w/MSCCL 0.7.3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29.914000000000001</c:v>
                </c:pt>
                <c:pt idx="1">
                  <c:v>32.671999999999997</c:v>
                </c:pt>
                <c:pt idx="2">
                  <c:v>29.768000000000001</c:v>
                </c:pt>
                <c:pt idx="3">
                  <c:v>31.861999999999998</c:v>
                </c:pt>
                <c:pt idx="4">
                  <c:v>35.880000000000003</c:v>
                </c:pt>
                <c:pt idx="5">
                  <c:v>42.835999999999999</c:v>
                </c:pt>
                <c:pt idx="6">
                  <c:v>54.781999999999996</c:v>
                </c:pt>
                <c:pt idx="7">
                  <c:v>77.936000000000007</c:v>
                </c:pt>
                <c:pt idx="8">
                  <c:v>92.075999999999993</c:v>
                </c:pt>
                <c:pt idx="9">
                  <c:v>100.488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2F-F043-ABD4-1C4F53659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464319"/>
        <c:axId val="1958594815"/>
      </c:line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tickLblSkip val="2"/>
        <c:noMultiLvlLbl val="0"/>
      </c:catAx>
      <c:valAx>
        <c:axId val="19585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80931972226236"/>
          <c:y val="4.668743867179697E-2"/>
          <c:w val="0.46759470273348047"/>
          <c:h val="0.26072122695772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79791288838025"/>
          <c:y val="4.3714069375924022E-2"/>
          <c:w val="0.78533541509977656"/>
          <c:h val="0.74755962772667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Hybrid xCCL w/ RCCL 2.11.4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4172.3999999999996</c:v>
                </c:pt>
                <c:pt idx="1">
                  <c:v>5916.82</c:v>
                </c:pt>
                <c:pt idx="2">
                  <c:v>7210.02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5-5142-BD9B-32A64A2717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Pure RCCL 2.11.4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3372.66</c:v>
                </c:pt>
                <c:pt idx="1">
                  <c:v>4752.8</c:v>
                </c:pt>
                <c:pt idx="2">
                  <c:v>5968.52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15-5142-BD9B-32A64A271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64319"/>
        <c:axId val="1958594815"/>
      </c:bar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Batch Size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noMultiLvlLbl val="0"/>
      </c:catAx>
      <c:valAx>
        <c:axId val="19585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(Image/sec)</a:t>
                </a:r>
              </a:p>
            </c:rich>
          </c:tx>
          <c:layout>
            <c:manualLayout>
              <c:xMode val="edge"/>
              <c:yMode val="edge"/>
              <c:x val="2.0215836766972452E-2"/>
              <c:y val="9.31100265057495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68377358799441"/>
          <c:y val="4.2122284717695892E-2"/>
          <c:w val="0.47409396932005077"/>
          <c:h val="0.1540990972590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1132260963253"/>
          <c:y val="4.3714069375924022E-2"/>
          <c:w val="0.7357220967629402"/>
          <c:h val="0.70996775460785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xCCL w/ HCCL 1.17.1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4624.84</c:v>
                </c:pt>
                <c:pt idx="1">
                  <c:v>4842.8</c:v>
                </c:pt>
                <c:pt idx="2">
                  <c:v>5139.22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5-CD45-A527-DF1606B55B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Pure HCCL 1.17.1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4516.32</c:v>
                </c:pt>
                <c:pt idx="1">
                  <c:v>4884.12</c:v>
                </c:pt>
                <c:pt idx="2">
                  <c:v>4936.8999999999996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5-CD45-A527-DF1606B55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64319"/>
        <c:axId val="1958594815"/>
      </c:bar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Batch Size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noMultiLvlLbl val="0"/>
      </c:catAx>
      <c:valAx>
        <c:axId val="1958594815"/>
        <c:scaling>
          <c:orientation val="minMax"/>
          <c:max val="8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(Image/sec)</a:t>
                </a:r>
              </a:p>
            </c:rich>
          </c:tx>
          <c:layout>
            <c:manualLayout>
              <c:xMode val="edge"/>
              <c:yMode val="edge"/>
              <c:x val="2.0215836766972452E-2"/>
              <c:y val="9.31100265057495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29723476330126"/>
          <c:y val="4.9640671389932119E-2"/>
          <c:w val="0.54271978903404139"/>
          <c:h val="0.18613470620474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1132260963253"/>
          <c:y val="4.3714069375924022E-2"/>
          <c:w val="0.7357220967629402"/>
          <c:h val="0.70996775460785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xCCL w/ HCCL 1.17.1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5612.62</c:v>
                </c:pt>
                <c:pt idx="1">
                  <c:v>8457.9599999999991</c:v>
                </c:pt>
                <c:pt idx="2">
                  <c:v>11299.46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364E-B635-07F19E1F7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Pure HCCL 1.17.1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5734.18</c:v>
                </c:pt>
                <c:pt idx="1">
                  <c:v>8455.2199999999993</c:v>
                </c:pt>
                <c:pt idx="2">
                  <c:v>11407.94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364E-B635-07F19E1F7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64319"/>
        <c:axId val="1958594815"/>
      </c:bar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Batch Size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noMultiLvlLbl val="0"/>
      </c:catAx>
      <c:valAx>
        <c:axId val="1958594815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(Image/sec)</a:t>
                </a:r>
              </a:p>
            </c:rich>
          </c:tx>
          <c:layout>
            <c:manualLayout>
              <c:xMode val="edge"/>
              <c:yMode val="edge"/>
              <c:x val="2.0215836766972452E-2"/>
              <c:y val="9.31100265057495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29723476330126"/>
          <c:y val="4.9640671389932119E-2"/>
          <c:w val="0.53957333601566393"/>
          <c:h val="0.18613470620474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79791288838025"/>
          <c:y val="4.3714069375924022E-2"/>
          <c:w val="0.78533541509977656"/>
          <c:h val="0.74755962772667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Hybrid xCCL w/ MSCCL 0.7.3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4561.78</c:v>
                </c:pt>
                <c:pt idx="1">
                  <c:v>5706.9</c:v>
                </c:pt>
                <c:pt idx="2">
                  <c:v>5998.48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5-CD45-A527-DF1606B55B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Pure NCCL 2.12.12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4735.0600000000004</c:v>
                </c:pt>
                <c:pt idx="1">
                  <c:v>5886.78</c:v>
                </c:pt>
                <c:pt idx="2">
                  <c:v>6211.2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5-CD45-A527-DF1606B55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64319"/>
        <c:axId val="1958594815"/>
      </c:bar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Batch Size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noMultiLvlLbl val="0"/>
      </c:catAx>
      <c:valAx>
        <c:axId val="19585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(Image/sec)</a:t>
                </a:r>
              </a:p>
            </c:rich>
          </c:tx>
          <c:layout>
            <c:manualLayout>
              <c:xMode val="edge"/>
              <c:yMode val="edge"/>
              <c:x val="2.0215836766972452E-2"/>
              <c:y val="9.31100265057495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68377358799441"/>
          <c:y val="4.2122284717695892E-2"/>
          <c:w val="0.4835441422600758"/>
          <c:h val="0.10898869220673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79791288838025"/>
          <c:y val="4.3714069375924022E-2"/>
          <c:w val="0.78533541509977656"/>
          <c:h val="0.74755962772667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Hybrid xCCL w/ MSCCL 0.7.3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8814.26</c:v>
                </c:pt>
                <c:pt idx="1">
                  <c:v>11593</c:v>
                </c:pt>
                <c:pt idx="2">
                  <c:v>12317.42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5-5142-BD9B-32A64A2717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Pure NCCL 2.12.12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8817.4599999999991</c:v>
                </c:pt>
                <c:pt idx="1">
                  <c:v>11636.6</c:v>
                </c:pt>
                <c:pt idx="2">
                  <c:v>12225.96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15-5142-BD9B-32A64A271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64319"/>
        <c:axId val="1958594815"/>
      </c:bar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Batch Size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noMultiLvlLbl val="0"/>
      </c:catAx>
      <c:valAx>
        <c:axId val="19585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(Image/sec)</a:t>
                </a:r>
              </a:p>
            </c:rich>
          </c:tx>
          <c:layout>
            <c:manualLayout>
              <c:xMode val="edge"/>
              <c:yMode val="edge"/>
              <c:x val="2.0215836766972452E-2"/>
              <c:y val="9.31100265057495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68377358799441"/>
          <c:y val="4.2122284717695892E-2"/>
          <c:w val="0.5000819449051197"/>
          <c:h val="0.105229491785703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1132260963253"/>
          <c:y val="4.3714069375924022E-2"/>
          <c:w val="0.7357220967629402"/>
          <c:h val="0.70996775460785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xCCL w/NCCL 2.18.3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851.54200000000003</c:v>
                </c:pt>
                <c:pt idx="1">
                  <c:v>1481.6420000000001</c:v>
                </c:pt>
                <c:pt idx="2">
                  <c:v>2487.5100000000002</c:v>
                </c:pt>
                <c:pt idx="3">
                  <c:v>4758.4620000000004</c:v>
                </c:pt>
                <c:pt idx="4">
                  <c:v>9350.8459999999995</c:v>
                </c:pt>
                <c:pt idx="5">
                  <c:v>17974.482</c:v>
                </c:pt>
                <c:pt idx="6">
                  <c:v>29941.274000000001</c:v>
                </c:pt>
                <c:pt idx="7">
                  <c:v>35615.114000000001</c:v>
                </c:pt>
                <c:pt idx="8">
                  <c:v>70674.104000000007</c:v>
                </c:pt>
                <c:pt idx="9">
                  <c:v>137031.82800000001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A-4F4C-B434-2B88AC856D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xCCL w/RCCL 2.16.5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614.77599999999995</c:v>
                </c:pt>
                <c:pt idx="1">
                  <c:v>813.86599999999999</c:v>
                </c:pt>
                <c:pt idx="2">
                  <c:v>821.16</c:v>
                </c:pt>
                <c:pt idx="3">
                  <c:v>1517.752</c:v>
                </c:pt>
                <c:pt idx="4">
                  <c:v>1682.318</c:v>
                </c:pt>
                <c:pt idx="5">
                  <c:v>1946.904</c:v>
                </c:pt>
                <c:pt idx="6">
                  <c:v>3194.2660000000001</c:v>
                </c:pt>
                <c:pt idx="7">
                  <c:v>4132.9520000000002</c:v>
                </c:pt>
                <c:pt idx="8">
                  <c:v>5569.4440000000004</c:v>
                </c:pt>
                <c:pt idx="9">
                  <c:v>6351.3059999999996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7D-4A48-A8BC-CD97790118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xCCL w/HCCL 1.17.1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336.75599999999997</c:v>
                </c:pt>
                <c:pt idx="1">
                  <c:v>678.81600000000003</c:v>
                </c:pt>
                <c:pt idx="2">
                  <c:v>1250.722</c:v>
                </c:pt>
                <c:pt idx="3">
                  <c:v>1982.904</c:v>
                </c:pt>
                <c:pt idx="4">
                  <c:v>2367.6979999999999</c:v>
                </c:pt>
                <c:pt idx="5">
                  <c:v>2649.37</c:v>
                </c:pt>
                <c:pt idx="6">
                  <c:v>2827.7460000000001</c:v>
                </c:pt>
                <c:pt idx="7">
                  <c:v>2931.9279999999999</c:v>
                </c:pt>
                <c:pt idx="8">
                  <c:v>3005.2620000000002</c:v>
                </c:pt>
                <c:pt idx="9">
                  <c:v>3044.654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7D-4A48-A8BC-CD97790118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xCCL w/MSCCL 0.7.3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624.928</c:v>
                </c:pt>
                <c:pt idx="1">
                  <c:v>1273.556</c:v>
                </c:pt>
                <c:pt idx="2">
                  <c:v>2304.096</c:v>
                </c:pt>
                <c:pt idx="3">
                  <c:v>4345.9539999999997</c:v>
                </c:pt>
                <c:pt idx="4">
                  <c:v>7785.27</c:v>
                </c:pt>
                <c:pt idx="5">
                  <c:v>12008.534</c:v>
                </c:pt>
                <c:pt idx="6">
                  <c:v>16298.773999999999</c:v>
                </c:pt>
                <c:pt idx="7">
                  <c:v>31901.117999999999</c:v>
                </c:pt>
                <c:pt idx="8">
                  <c:v>61178.383999999998</c:v>
                </c:pt>
                <c:pt idx="9">
                  <c:v>112439.512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7D-4A48-A8BC-CD9779011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64319"/>
        <c:axId val="1958594815"/>
      </c:bar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noMultiLvlLbl val="0"/>
      </c:catAx>
      <c:valAx>
        <c:axId val="1958594815"/>
        <c:scaling>
          <c:logBase val="10"/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Bandwidth (MB/s)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35631990469069"/>
          <c:y val="5.8064898664788728E-2"/>
          <c:w val="0.419289478565045"/>
          <c:h val="0.279238152448243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1132260963253"/>
          <c:y val="4.3714069375924022E-2"/>
          <c:w val="0.7357220967629402"/>
          <c:h val="0.70996775460785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xCCL w/NCCL 2.18.3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1290.002</c:v>
                </c:pt>
                <c:pt idx="1">
                  <c:v>2275.6779999999999</c:v>
                </c:pt>
                <c:pt idx="2">
                  <c:v>3403.0259999999998</c:v>
                </c:pt>
                <c:pt idx="3">
                  <c:v>5950.4759999999997</c:v>
                </c:pt>
                <c:pt idx="4">
                  <c:v>11675.987999999999</c:v>
                </c:pt>
                <c:pt idx="5">
                  <c:v>22370.98</c:v>
                </c:pt>
                <c:pt idx="6">
                  <c:v>40463.106</c:v>
                </c:pt>
                <c:pt idx="7">
                  <c:v>56261.15</c:v>
                </c:pt>
                <c:pt idx="8">
                  <c:v>103818.15399999999</c:v>
                </c:pt>
                <c:pt idx="9">
                  <c:v>181204.17800000001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A-4A4C-AC7A-AED8F147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xCCL w/RCCL 2.16.5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708.49199999999996</c:v>
                </c:pt>
                <c:pt idx="1">
                  <c:v>880.14800000000002</c:v>
                </c:pt>
                <c:pt idx="2">
                  <c:v>1348.2539999999999</c:v>
                </c:pt>
                <c:pt idx="3">
                  <c:v>2681.3440000000001</c:v>
                </c:pt>
                <c:pt idx="4">
                  <c:v>3150.61</c:v>
                </c:pt>
                <c:pt idx="5">
                  <c:v>6464.3959999999997</c:v>
                </c:pt>
                <c:pt idx="6">
                  <c:v>9837.3240000000005</c:v>
                </c:pt>
                <c:pt idx="7">
                  <c:v>11385.814</c:v>
                </c:pt>
                <c:pt idx="8">
                  <c:v>14588.21</c:v>
                </c:pt>
                <c:pt idx="9">
                  <c:v>15096.53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5C-2548-B111-0A21E06544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xCCL w/HCCL 1.17.1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443.702</c:v>
                </c:pt>
                <c:pt idx="1">
                  <c:v>856.71400000000006</c:v>
                </c:pt>
                <c:pt idx="2">
                  <c:v>1702.336</c:v>
                </c:pt>
                <c:pt idx="3">
                  <c:v>2795.56</c:v>
                </c:pt>
                <c:pt idx="4">
                  <c:v>3798.904</c:v>
                </c:pt>
                <c:pt idx="5">
                  <c:v>4509.3680000000004</c:v>
                </c:pt>
                <c:pt idx="6">
                  <c:v>4924.6279999999997</c:v>
                </c:pt>
                <c:pt idx="7">
                  <c:v>5453.6360000000004</c:v>
                </c:pt>
                <c:pt idx="8">
                  <c:v>5776.0320000000002</c:v>
                </c:pt>
                <c:pt idx="9">
                  <c:v>5959.7420000000002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5C-2548-B111-0A21E06544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xCCL w/MSCCL 0.7.3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911.64400000000001</c:v>
                </c:pt>
                <c:pt idx="1">
                  <c:v>1840.1780000000001</c:v>
                </c:pt>
                <c:pt idx="2">
                  <c:v>3500.076</c:v>
                </c:pt>
                <c:pt idx="3">
                  <c:v>6122.12</c:v>
                </c:pt>
                <c:pt idx="4">
                  <c:v>9216.0820000000003</c:v>
                </c:pt>
                <c:pt idx="5">
                  <c:v>14064.611999999999</c:v>
                </c:pt>
                <c:pt idx="6">
                  <c:v>17572.774000000001</c:v>
                </c:pt>
                <c:pt idx="7">
                  <c:v>35284.451999999997</c:v>
                </c:pt>
                <c:pt idx="8">
                  <c:v>68321.038</c:v>
                </c:pt>
                <c:pt idx="9">
                  <c:v>131859.024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5C-2548-B111-0A21E0654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64319"/>
        <c:axId val="1958594815"/>
      </c:bar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noMultiLvlLbl val="0"/>
      </c:catAx>
      <c:valAx>
        <c:axId val="1958594815"/>
        <c:scaling>
          <c:logBase val="10"/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Bandwidth (MB/s)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4508729616957"/>
          <c:y val="5.8064898664788728E-2"/>
          <c:w val="0.40593130815055256"/>
          <c:h val="0.26689353545456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1124778591034"/>
          <c:y val="4.3714069375924022E-2"/>
          <c:w val="0.73572218942089374"/>
          <c:h val="0.709967754607856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xCCL w/NCCL 2.18.3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39.4</c:v>
                </c:pt>
                <c:pt idx="1">
                  <c:v>39.71</c:v>
                </c:pt>
                <c:pt idx="2">
                  <c:v>38.566000000000003</c:v>
                </c:pt>
                <c:pt idx="3">
                  <c:v>40.764000000000003</c:v>
                </c:pt>
                <c:pt idx="4">
                  <c:v>38.834000000000003</c:v>
                </c:pt>
                <c:pt idx="5">
                  <c:v>38.308</c:v>
                </c:pt>
                <c:pt idx="6">
                  <c:v>39.588000000000001</c:v>
                </c:pt>
                <c:pt idx="7">
                  <c:v>39.729999999999997</c:v>
                </c:pt>
                <c:pt idx="8">
                  <c:v>39.159999999999997</c:v>
                </c:pt>
                <c:pt idx="9">
                  <c:v>38.417999999999999</c:v>
                </c:pt>
                <c:pt idx="10">
                  <c:v>39.118000000000002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53-6C49-854D-D9E378983C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xCCL w/RCCL 2.16.5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35.898000000000003</c:v>
                </c:pt>
                <c:pt idx="1">
                  <c:v>35.97</c:v>
                </c:pt>
                <c:pt idx="2">
                  <c:v>36.256</c:v>
                </c:pt>
                <c:pt idx="3">
                  <c:v>37.393999999999998</c:v>
                </c:pt>
                <c:pt idx="4">
                  <c:v>37.520000000000003</c:v>
                </c:pt>
                <c:pt idx="5">
                  <c:v>37.588000000000001</c:v>
                </c:pt>
                <c:pt idx="6">
                  <c:v>37.630000000000003</c:v>
                </c:pt>
                <c:pt idx="7">
                  <c:v>37.567999999999998</c:v>
                </c:pt>
                <c:pt idx="8">
                  <c:v>37.78</c:v>
                </c:pt>
                <c:pt idx="9">
                  <c:v>38.308</c:v>
                </c:pt>
                <c:pt idx="10">
                  <c:v>38.933999999999997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2-EC4F-9AD3-D8B57AD9B3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xCCL w/HCCL 1.17.1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333.62</c:v>
                </c:pt>
                <c:pt idx="1">
                  <c:v>332.51600000000002</c:v>
                </c:pt>
                <c:pt idx="2">
                  <c:v>328.11399999999998</c:v>
                </c:pt>
                <c:pt idx="3">
                  <c:v>335.90600000000001</c:v>
                </c:pt>
                <c:pt idx="4">
                  <c:v>334.59800000000001</c:v>
                </c:pt>
                <c:pt idx="5">
                  <c:v>339.58800000000002</c:v>
                </c:pt>
                <c:pt idx="6">
                  <c:v>334.49799999999999</c:v>
                </c:pt>
                <c:pt idx="7">
                  <c:v>348.88799999999998</c:v>
                </c:pt>
                <c:pt idx="8">
                  <c:v>340.24799999999999</c:v>
                </c:pt>
                <c:pt idx="9">
                  <c:v>321.28399999999999</c:v>
                </c:pt>
                <c:pt idx="10">
                  <c:v>332.74400000000003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02-EC4F-9AD3-D8B57AD9B3E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xCCL w/MSCCL 0.7.3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44.22</c:v>
                </c:pt>
                <c:pt idx="1">
                  <c:v>44.23</c:v>
                </c:pt>
                <c:pt idx="2">
                  <c:v>45.37</c:v>
                </c:pt>
                <c:pt idx="3">
                  <c:v>42.695999999999998</c:v>
                </c:pt>
                <c:pt idx="4">
                  <c:v>42.892000000000003</c:v>
                </c:pt>
                <c:pt idx="5">
                  <c:v>42.938000000000002</c:v>
                </c:pt>
                <c:pt idx="6">
                  <c:v>42.753999999999998</c:v>
                </c:pt>
                <c:pt idx="7">
                  <c:v>43.137999999999998</c:v>
                </c:pt>
                <c:pt idx="8">
                  <c:v>42.87</c:v>
                </c:pt>
                <c:pt idx="9">
                  <c:v>43.893999999999998</c:v>
                </c:pt>
                <c:pt idx="10">
                  <c:v>43.972000000000001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02-EC4F-9AD3-D8B57AD9B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464319"/>
        <c:axId val="1958594815"/>
      </c:line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tickLblSkip val="2"/>
        <c:noMultiLvlLbl val="0"/>
      </c:catAx>
      <c:valAx>
        <c:axId val="19585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342535625281363"/>
          <c:y val="0.25654592756431471"/>
          <c:w val="0.46759470273348047"/>
          <c:h val="0.279238152448243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1124778591034"/>
          <c:y val="4.3714069375924022E-2"/>
          <c:w val="0.73572218942089374"/>
          <c:h val="0.709967754607856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xCCL w/NCCL 2.18.3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39.408000000000001</c:v>
                </c:pt>
                <c:pt idx="1">
                  <c:v>43.92</c:v>
                </c:pt>
                <c:pt idx="2">
                  <c:v>45.997999999999998</c:v>
                </c:pt>
                <c:pt idx="3">
                  <c:v>48.752000000000002</c:v>
                </c:pt>
                <c:pt idx="4">
                  <c:v>55.985999999999997</c:v>
                </c:pt>
                <c:pt idx="5">
                  <c:v>61.945999999999998</c:v>
                </c:pt>
                <c:pt idx="6">
                  <c:v>79.067999999999998</c:v>
                </c:pt>
                <c:pt idx="7">
                  <c:v>108.25</c:v>
                </c:pt>
                <c:pt idx="8">
                  <c:v>151.994</c:v>
                </c:pt>
                <c:pt idx="9">
                  <c:v>255.41399999999999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E3-6447-9FDB-A85A037CB9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xCCL w/RCCL 2.16.5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39.323999999999998</c:v>
                </c:pt>
                <c:pt idx="1">
                  <c:v>42.304000000000002</c:v>
                </c:pt>
                <c:pt idx="2">
                  <c:v>46.722000000000001</c:v>
                </c:pt>
                <c:pt idx="3">
                  <c:v>53.494</c:v>
                </c:pt>
                <c:pt idx="4">
                  <c:v>64.932000000000002</c:v>
                </c:pt>
                <c:pt idx="5">
                  <c:v>84.841999999999999</c:v>
                </c:pt>
                <c:pt idx="6">
                  <c:v>125.586</c:v>
                </c:pt>
                <c:pt idx="7">
                  <c:v>191.15600000000001</c:v>
                </c:pt>
                <c:pt idx="8">
                  <c:v>324.55</c:v>
                </c:pt>
                <c:pt idx="9">
                  <c:v>579.72400000000005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E7-DF4E-9F9D-56E7E4DE16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xCCL w/HCCL 1.17.1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326.404</c:v>
                </c:pt>
                <c:pt idx="1">
                  <c:v>335.89</c:v>
                </c:pt>
                <c:pt idx="2">
                  <c:v>347.67399999999998</c:v>
                </c:pt>
                <c:pt idx="3">
                  <c:v>346.51799999999997</c:v>
                </c:pt>
                <c:pt idx="4">
                  <c:v>359.74400000000003</c:v>
                </c:pt>
                <c:pt idx="5">
                  <c:v>383.98</c:v>
                </c:pt>
                <c:pt idx="6">
                  <c:v>400.61</c:v>
                </c:pt>
                <c:pt idx="7">
                  <c:v>469.226</c:v>
                </c:pt>
                <c:pt idx="8">
                  <c:v>584.30600000000004</c:v>
                </c:pt>
                <c:pt idx="9">
                  <c:v>835.23400000000004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E7-DF4E-9F9D-56E7E4DE16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xCCL w/MSCCL 0.7.3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44.322000000000003</c:v>
                </c:pt>
                <c:pt idx="1">
                  <c:v>46.701999999999998</c:v>
                </c:pt>
                <c:pt idx="2">
                  <c:v>48.445999999999998</c:v>
                </c:pt>
                <c:pt idx="3">
                  <c:v>55.204000000000001</c:v>
                </c:pt>
                <c:pt idx="4">
                  <c:v>60.085999999999999</c:v>
                </c:pt>
                <c:pt idx="5">
                  <c:v>72.674000000000007</c:v>
                </c:pt>
                <c:pt idx="6">
                  <c:v>97.488</c:v>
                </c:pt>
                <c:pt idx="7">
                  <c:v>131.88999999999999</c:v>
                </c:pt>
                <c:pt idx="8">
                  <c:v>206.1</c:v>
                </c:pt>
                <c:pt idx="9">
                  <c:v>230.88399999999999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E7-DF4E-9F9D-56E7E4DE1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464319"/>
        <c:axId val="1958594815"/>
      </c:line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tickLblSkip val="2"/>
        <c:noMultiLvlLbl val="0"/>
      </c:catAx>
      <c:valAx>
        <c:axId val="19585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99843208091472"/>
          <c:y val="4.6687671908508838E-2"/>
          <c:w val="0.49431103419550182"/>
          <c:h val="0.26689353545456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1132260963253"/>
          <c:y val="4.3714069375924022E-2"/>
          <c:w val="0.7357220967629402"/>
          <c:h val="0.70996775460785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xCCL w/NCCL 2.18.3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410.12599999999998</c:v>
                </c:pt>
                <c:pt idx="1">
                  <c:v>703.05399999999997</c:v>
                </c:pt>
                <c:pt idx="2">
                  <c:v>1396.2819999999999</c:v>
                </c:pt>
                <c:pt idx="3">
                  <c:v>2548.538</c:v>
                </c:pt>
                <c:pt idx="4">
                  <c:v>3532.7020000000002</c:v>
                </c:pt>
                <c:pt idx="5">
                  <c:v>6522.4520000000002</c:v>
                </c:pt>
                <c:pt idx="6">
                  <c:v>9400.982</c:v>
                </c:pt>
                <c:pt idx="7">
                  <c:v>12930.048000000001</c:v>
                </c:pt>
                <c:pt idx="8">
                  <c:v>18205.317999999999</c:v>
                </c:pt>
                <c:pt idx="9">
                  <c:v>19865.84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B0-9446-B2FE-DBD4A846D2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xCCL w/RCCL 2.16.5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694.82399999999996</c:v>
                </c:pt>
                <c:pt idx="1">
                  <c:v>1191.1120000000001</c:v>
                </c:pt>
                <c:pt idx="2">
                  <c:v>1988.03</c:v>
                </c:pt>
                <c:pt idx="3">
                  <c:v>2952.76</c:v>
                </c:pt>
                <c:pt idx="4">
                  <c:v>4320.2560000000003</c:v>
                </c:pt>
                <c:pt idx="5">
                  <c:v>5369.3940000000002</c:v>
                </c:pt>
                <c:pt idx="6">
                  <c:v>6175.0119999999997</c:v>
                </c:pt>
                <c:pt idx="7">
                  <c:v>7467.8760000000002</c:v>
                </c:pt>
                <c:pt idx="8">
                  <c:v>7927.3680000000004</c:v>
                </c:pt>
                <c:pt idx="9">
                  <c:v>8216.3680000000004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3-6B46-BAC6-DE3A88C87E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xCCL w/HCCL 1.17.1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287.02999999999997</c:v>
                </c:pt>
                <c:pt idx="1">
                  <c:v>579.41999999999996</c:v>
                </c:pt>
                <c:pt idx="2">
                  <c:v>1184.248</c:v>
                </c:pt>
                <c:pt idx="3">
                  <c:v>2321.1080000000002</c:v>
                </c:pt>
                <c:pt idx="4">
                  <c:v>4474.8760000000002</c:v>
                </c:pt>
                <c:pt idx="5">
                  <c:v>6034.19</c:v>
                </c:pt>
                <c:pt idx="6">
                  <c:v>7220.8779999999997</c:v>
                </c:pt>
                <c:pt idx="7">
                  <c:v>7992.2719999999999</c:v>
                </c:pt>
                <c:pt idx="8">
                  <c:v>8390.49</c:v>
                </c:pt>
                <c:pt idx="9">
                  <c:v>8805.3960000000006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3-6B46-BAC6-DE3A88C87E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xCCL w/MSCCL 0.7.3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427.40800000000002</c:v>
                </c:pt>
                <c:pt idx="1">
                  <c:v>764.81200000000001</c:v>
                </c:pt>
                <c:pt idx="2">
                  <c:v>1456.2</c:v>
                </c:pt>
                <c:pt idx="3">
                  <c:v>2241.7220000000002</c:v>
                </c:pt>
                <c:pt idx="4">
                  <c:v>4101.3459999999995</c:v>
                </c:pt>
                <c:pt idx="5">
                  <c:v>5851.0619999999999</c:v>
                </c:pt>
                <c:pt idx="6">
                  <c:v>7579.3940000000002</c:v>
                </c:pt>
                <c:pt idx="7">
                  <c:v>11482.944</c:v>
                </c:pt>
                <c:pt idx="8">
                  <c:v>12839.64</c:v>
                </c:pt>
                <c:pt idx="9">
                  <c:v>21205.367999999999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73-6B46-BAC6-DE3A88C87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64319"/>
        <c:axId val="1958594815"/>
      </c:bar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noMultiLvlLbl val="0"/>
      </c:catAx>
      <c:valAx>
        <c:axId val="1958594815"/>
        <c:scaling>
          <c:logBase val="10"/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Bandwidth (MB/s)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99814949019822"/>
          <c:y val="2.5143128443430389E-3"/>
          <c:w val="0.39702586120755756"/>
          <c:h val="0.279238152448243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1132260963253"/>
          <c:y val="4.3714069375924022E-2"/>
          <c:w val="0.7357220967629402"/>
          <c:h val="0.70996775460785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xCCL w/NCCL 2.18.3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536.51800000000003</c:v>
                </c:pt>
                <c:pt idx="1">
                  <c:v>935.99</c:v>
                </c:pt>
                <c:pt idx="2">
                  <c:v>1821.498</c:v>
                </c:pt>
                <c:pt idx="3">
                  <c:v>3472.1</c:v>
                </c:pt>
                <c:pt idx="4">
                  <c:v>5346.3559999999998</c:v>
                </c:pt>
                <c:pt idx="5">
                  <c:v>8967.2340000000004</c:v>
                </c:pt>
                <c:pt idx="6">
                  <c:v>14327.928</c:v>
                </c:pt>
                <c:pt idx="7">
                  <c:v>19618.633999999998</c:v>
                </c:pt>
                <c:pt idx="8">
                  <c:v>27330.171999999999</c:v>
                </c:pt>
                <c:pt idx="9">
                  <c:v>31700.812000000002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7-2940-AD53-08D7C99936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xCCL w/RCCL 2.16.5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760.92200000000003</c:v>
                </c:pt>
                <c:pt idx="1">
                  <c:v>1278.9359999999999</c:v>
                </c:pt>
                <c:pt idx="2">
                  <c:v>2134.27</c:v>
                </c:pt>
                <c:pt idx="3">
                  <c:v>3377.5639999999999</c:v>
                </c:pt>
                <c:pt idx="4">
                  <c:v>4812.2740000000003</c:v>
                </c:pt>
                <c:pt idx="5">
                  <c:v>6339.9340000000002</c:v>
                </c:pt>
                <c:pt idx="6">
                  <c:v>7535.1620000000003</c:v>
                </c:pt>
                <c:pt idx="7">
                  <c:v>8975.9779999999992</c:v>
                </c:pt>
                <c:pt idx="8">
                  <c:v>9755.9680000000008</c:v>
                </c:pt>
                <c:pt idx="9">
                  <c:v>10136.406000000001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7-CC43-A7B3-546D16F99F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xCCL w/HCCL 1.17.1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417.88200000000001</c:v>
                </c:pt>
                <c:pt idx="1">
                  <c:v>836.40200000000004</c:v>
                </c:pt>
                <c:pt idx="2">
                  <c:v>1759.828</c:v>
                </c:pt>
                <c:pt idx="3">
                  <c:v>3375.6120000000001</c:v>
                </c:pt>
                <c:pt idx="4">
                  <c:v>5841.8519999999999</c:v>
                </c:pt>
                <c:pt idx="5">
                  <c:v>8760.3780000000006</c:v>
                </c:pt>
                <c:pt idx="6">
                  <c:v>11216.06</c:v>
                </c:pt>
                <c:pt idx="7">
                  <c:v>13139.466</c:v>
                </c:pt>
                <c:pt idx="8">
                  <c:v>13966.242</c:v>
                </c:pt>
                <c:pt idx="9">
                  <c:v>15098.222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7-CC43-A7B3-546D16F99F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xCCL w/MSCCL 0.7.3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529.35599999999999</c:v>
                </c:pt>
                <c:pt idx="1">
                  <c:v>983.01199999999994</c:v>
                </c:pt>
                <c:pt idx="2">
                  <c:v>1851.2059999999999</c:v>
                </c:pt>
                <c:pt idx="3">
                  <c:v>3036.67</c:v>
                </c:pt>
                <c:pt idx="4">
                  <c:v>4953.7179999999998</c:v>
                </c:pt>
                <c:pt idx="5">
                  <c:v>8122.3339999999998</c:v>
                </c:pt>
                <c:pt idx="6">
                  <c:v>11207.736000000001</c:v>
                </c:pt>
                <c:pt idx="7">
                  <c:v>15015.082</c:v>
                </c:pt>
                <c:pt idx="8">
                  <c:v>17462.178</c:v>
                </c:pt>
                <c:pt idx="9">
                  <c:v>33042.608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77-CC43-A7B3-546D16F99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464319"/>
        <c:axId val="1958594815"/>
      </c:bar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noMultiLvlLbl val="0"/>
      </c:catAx>
      <c:valAx>
        <c:axId val="1958594815"/>
        <c:scaling>
          <c:logBase val="10"/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Bandwidth (MB/s)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99814949019822"/>
          <c:y val="2.514312844343035E-3"/>
          <c:w val="0.38366769079306512"/>
          <c:h val="0.27306584395140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0680282736133"/>
          <c:y val="4.3714069375924022E-2"/>
          <c:w val="0.79452650193253205"/>
          <c:h val="0.709967754607856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Proposed Hybrid xCCL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14.834</c:v>
                </c:pt>
                <c:pt idx="1">
                  <c:v>14.72</c:v>
                </c:pt>
                <c:pt idx="2">
                  <c:v>15.01</c:v>
                </c:pt>
                <c:pt idx="3">
                  <c:v>15.052</c:v>
                </c:pt>
                <c:pt idx="4">
                  <c:v>14.794</c:v>
                </c:pt>
                <c:pt idx="5">
                  <c:v>14.901999999999999</c:v>
                </c:pt>
                <c:pt idx="6">
                  <c:v>14.922000000000001</c:v>
                </c:pt>
                <c:pt idx="7">
                  <c:v>15.272</c:v>
                </c:pt>
                <c:pt idx="8">
                  <c:v>15.523999999999999</c:v>
                </c:pt>
                <c:pt idx="9">
                  <c:v>16.327999999999999</c:v>
                </c:pt>
                <c:pt idx="10">
                  <c:v>18.611999999999998</c:v>
                </c:pt>
                <c:pt idx="11">
                  <c:v>29.748000000000001</c:v>
                </c:pt>
                <c:pt idx="12">
                  <c:v>30.021999999999998</c:v>
                </c:pt>
                <c:pt idx="13">
                  <c:v>31.084</c:v>
                </c:pt>
                <c:pt idx="14">
                  <c:v>31.544</c:v>
                </c:pt>
                <c:pt idx="15">
                  <c:v>30.882000000000001</c:v>
                </c:pt>
                <c:pt idx="16">
                  <c:v>31.902000000000001</c:v>
                </c:pt>
                <c:pt idx="17">
                  <c:v>66.134</c:v>
                </c:pt>
                <c:pt idx="18">
                  <c:v>75.653999999999996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C1-D545-A92D-5CA02249CB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Proposed xCCL x/ Pure NCCL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432FF"/>
              </a:solidFill>
              <a:ln w="9525">
                <a:solidFill>
                  <a:srgbClr val="0432FF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25.25</c:v>
                </c:pt>
                <c:pt idx="1">
                  <c:v>23.48</c:v>
                </c:pt>
                <c:pt idx="2">
                  <c:v>23.35</c:v>
                </c:pt>
                <c:pt idx="3">
                  <c:v>23.074000000000002</c:v>
                </c:pt>
                <c:pt idx="4">
                  <c:v>22.754000000000001</c:v>
                </c:pt>
                <c:pt idx="5">
                  <c:v>23.204000000000001</c:v>
                </c:pt>
                <c:pt idx="6">
                  <c:v>22.698</c:v>
                </c:pt>
                <c:pt idx="7">
                  <c:v>22.704000000000001</c:v>
                </c:pt>
                <c:pt idx="8">
                  <c:v>23.515999999999998</c:v>
                </c:pt>
                <c:pt idx="9">
                  <c:v>24.085999999999999</c:v>
                </c:pt>
                <c:pt idx="10">
                  <c:v>26.346</c:v>
                </c:pt>
                <c:pt idx="11">
                  <c:v>27.404</c:v>
                </c:pt>
                <c:pt idx="12">
                  <c:v>27.108000000000001</c:v>
                </c:pt>
                <c:pt idx="13">
                  <c:v>28.388000000000002</c:v>
                </c:pt>
                <c:pt idx="14">
                  <c:v>29.24</c:v>
                </c:pt>
                <c:pt idx="15">
                  <c:v>29.65</c:v>
                </c:pt>
                <c:pt idx="16">
                  <c:v>31.238</c:v>
                </c:pt>
                <c:pt idx="17">
                  <c:v>71.06</c:v>
                </c:pt>
                <c:pt idx="18">
                  <c:v>75.168000000000006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C9-6140-A99D-7E07A47A8B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Pure NCCL 2.18.3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23.321999999999999</c:v>
                </c:pt>
                <c:pt idx="1">
                  <c:v>23.108000000000001</c:v>
                </c:pt>
                <c:pt idx="2">
                  <c:v>23.352</c:v>
                </c:pt>
                <c:pt idx="3">
                  <c:v>23.492000000000001</c:v>
                </c:pt>
                <c:pt idx="4">
                  <c:v>23.44</c:v>
                </c:pt>
                <c:pt idx="5">
                  <c:v>22.501999999999999</c:v>
                </c:pt>
                <c:pt idx="6">
                  <c:v>22.31</c:v>
                </c:pt>
                <c:pt idx="7">
                  <c:v>23.207999999999998</c:v>
                </c:pt>
                <c:pt idx="8">
                  <c:v>23.094000000000001</c:v>
                </c:pt>
                <c:pt idx="9">
                  <c:v>23.591999999999999</c:v>
                </c:pt>
                <c:pt idx="10">
                  <c:v>25.155999999999999</c:v>
                </c:pt>
                <c:pt idx="11">
                  <c:v>26.547999999999998</c:v>
                </c:pt>
                <c:pt idx="12">
                  <c:v>27.091999999999999</c:v>
                </c:pt>
                <c:pt idx="13">
                  <c:v>27.888000000000002</c:v>
                </c:pt>
                <c:pt idx="14">
                  <c:v>29.902000000000001</c:v>
                </c:pt>
                <c:pt idx="15">
                  <c:v>29.71</c:v>
                </c:pt>
                <c:pt idx="16">
                  <c:v>30.92</c:v>
                </c:pt>
                <c:pt idx="17">
                  <c:v>65.31</c:v>
                </c:pt>
                <c:pt idx="18">
                  <c:v>74.896000000000001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C9-6140-A99D-7E07A47A8B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UCC 1.2.0 w/ Open MPI + UCX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Sheet1!$A$2:$A$20</c:f>
              <c:strCache>
                <c:ptCount val="19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  <c:pt idx="15">
                  <c:v>128K</c:v>
                </c:pt>
                <c:pt idx="16">
                  <c:v>256K</c:v>
                </c:pt>
                <c:pt idx="17">
                  <c:v>512K</c:v>
                </c:pt>
                <c:pt idx="18">
                  <c:v>1M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28.542000000000002</c:v>
                </c:pt>
                <c:pt idx="1">
                  <c:v>26.484000000000002</c:v>
                </c:pt>
                <c:pt idx="2">
                  <c:v>24.861999999999998</c:v>
                </c:pt>
                <c:pt idx="3">
                  <c:v>24.55</c:v>
                </c:pt>
                <c:pt idx="4">
                  <c:v>24.484000000000002</c:v>
                </c:pt>
                <c:pt idx="5">
                  <c:v>24.576000000000001</c:v>
                </c:pt>
                <c:pt idx="6">
                  <c:v>24.542000000000002</c:v>
                </c:pt>
                <c:pt idx="7">
                  <c:v>24.556000000000001</c:v>
                </c:pt>
                <c:pt idx="8">
                  <c:v>25.356000000000002</c:v>
                </c:pt>
                <c:pt idx="9">
                  <c:v>25.943999999999999</c:v>
                </c:pt>
                <c:pt idx="10">
                  <c:v>28.4</c:v>
                </c:pt>
                <c:pt idx="11">
                  <c:v>29.004000000000001</c:v>
                </c:pt>
                <c:pt idx="12">
                  <c:v>29.033999999999999</c:v>
                </c:pt>
                <c:pt idx="13">
                  <c:v>29.82</c:v>
                </c:pt>
                <c:pt idx="14">
                  <c:v>30.698</c:v>
                </c:pt>
                <c:pt idx="15">
                  <c:v>31.007999999999999</c:v>
                </c:pt>
                <c:pt idx="16">
                  <c:v>33.201999999999998</c:v>
                </c:pt>
                <c:pt idx="17">
                  <c:v>69.274000000000001</c:v>
                </c:pt>
                <c:pt idx="18">
                  <c:v>76.617999999999995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C9-6140-A99D-7E07A47A8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464319"/>
        <c:axId val="1958594815"/>
      </c:lineChart>
      <c:catAx>
        <c:axId val="2053464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594980314960629"/>
              <c:y val="0.87024234923228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94815"/>
        <c:crosses val="autoZero"/>
        <c:auto val="1"/>
        <c:lblAlgn val="ctr"/>
        <c:lblOffset val="100"/>
        <c:tickLblSkip val="2"/>
        <c:noMultiLvlLbl val="0"/>
      </c:catAx>
      <c:valAx>
        <c:axId val="1958594815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(us)</a:t>
                </a:r>
              </a:p>
            </c:rich>
          </c:tx>
          <c:layout>
            <c:manualLayout>
              <c:xMode val="edge"/>
              <c:yMode val="edge"/>
              <c:x val="4.4834702492915039E-3"/>
              <c:y val="0.34759188956897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46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5844567600578"/>
          <c:y val="4.6687671908508838E-2"/>
          <c:w val="0.5249457604578085"/>
          <c:h val="0.27436350137356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0902-33A8-6045-9A52-B986B9D1CA33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BBACD-5717-C244-82AE-C9D365450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9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1867" y="-3221"/>
            <a:ext cx="2373400" cy="1133319"/>
          </a:xfrm>
          <a:prstGeom prst="rect">
            <a:avLst/>
          </a:prstGeom>
        </p:spPr>
      </p:pic>
      <p:sp>
        <p:nvSpPr>
          <p:cNvPr id="2255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241596"/>
            <a:ext cx="10942040" cy="151631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267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879286" y="4106488"/>
            <a:ext cx="5198225" cy="1752600"/>
          </a:xfrm>
        </p:spPr>
        <p:txBody>
          <a:bodyPr/>
          <a:lstStyle>
            <a:lvl1pPr marL="0" indent="0" algn="ctr">
              <a:buFontTx/>
              <a:buNone/>
              <a:defRPr sz="2133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Presenter Information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0" y="6783578"/>
            <a:ext cx="12192000" cy="7445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 dirty="0">
              <a:solidFill>
                <a:srgbClr val="CD052B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27"/>
            <a:ext cx="3188415" cy="1130071"/>
          </a:xfrm>
          <a:prstGeom prst="rect">
            <a:avLst/>
          </a:prstGeom>
        </p:spPr>
      </p:pic>
      <p:pic>
        <p:nvPicPr>
          <p:cNvPr id="8" name="Picture 2" descr="HiD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946" y="1"/>
            <a:ext cx="1980055" cy="1304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6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939" y="1205348"/>
            <a:ext cx="10490661" cy="5104015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133"/>
            </a:lvl2pPr>
            <a:lvl3pPr>
              <a:lnSpc>
                <a:spcPct val="120000"/>
              </a:lnSpc>
              <a:defRPr sz="1867"/>
            </a:lvl3pPr>
            <a:lvl4pPr>
              <a:lnSpc>
                <a:spcPct val="120000"/>
              </a:lnSpc>
              <a:defRPr sz="1867"/>
            </a:lvl4pPr>
            <a:lvl5pPr>
              <a:lnSpc>
                <a:spcPct val="120000"/>
              </a:lnSpc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5857" y="238699"/>
            <a:ext cx="10795460" cy="772768"/>
          </a:xfrm>
          <a:prstGeom prst="rect">
            <a:avLst/>
          </a:prstGeom>
        </p:spPr>
        <p:txBody>
          <a:bodyPr/>
          <a:lstStyle>
            <a:lvl1pPr algn="l">
              <a:defRPr sz="3467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7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4771" y="1197040"/>
            <a:ext cx="5229629" cy="5112327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5345"/>
            <a:ext cx="5080000" cy="5104016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874" y="275096"/>
            <a:ext cx="10828713" cy="76445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3467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5855" y="275130"/>
            <a:ext cx="10795461" cy="7727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3467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6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b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" y="6638746"/>
            <a:ext cx="735109" cy="212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6645136"/>
            <a:ext cx="12192000" cy="230169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 txBox="1">
            <a:spLocks noChangeArrowheads="1"/>
          </p:cNvSpPr>
          <p:nvPr/>
        </p:nvSpPr>
        <p:spPr bwMode="auto">
          <a:xfrm>
            <a:off x="0" y="6635672"/>
            <a:ext cx="12192000" cy="188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33" dirty="0"/>
          </a:p>
        </p:txBody>
      </p:sp>
      <p:sp>
        <p:nvSpPr>
          <p:cNvPr id="4096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6939" y="1030779"/>
            <a:ext cx="10490661" cy="52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189" lvl="0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/>
              <a:t>Click to edit Master text styles</a:t>
            </a:r>
          </a:p>
          <a:p>
            <a:pPr marL="457189" lvl="1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457189" lvl="2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marL="457189" lvl="3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/>
              <a:t>Fourth level</a:t>
            </a:r>
          </a:p>
          <a:p>
            <a:pPr marL="457189" lvl="4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34"/>
            <a:ext cx="12192000" cy="74455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 dirty="0">
              <a:solidFill>
                <a:srgbClr val="CD052B"/>
              </a:solidFill>
              <a:latin typeface="Calibri"/>
            </a:endParaRPr>
          </a:p>
        </p:txBody>
      </p:sp>
      <p:sp>
        <p:nvSpPr>
          <p:cNvPr id="21" name="Rectangle 21"/>
          <p:cNvSpPr txBox="1">
            <a:spLocks noChangeArrowheads="1"/>
          </p:cNvSpPr>
          <p:nvPr/>
        </p:nvSpPr>
        <p:spPr bwMode="auto">
          <a:xfrm>
            <a:off x="11391967" y="6626525"/>
            <a:ext cx="800100" cy="214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138377F-5938-4BA9-803E-C530EB23E949}" type="slidenum">
              <a:rPr lang="en-US" sz="1600" smtClean="0"/>
              <a:pPr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Rectangle 21"/>
          <p:cNvSpPr txBox="1">
            <a:spLocks noChangeArrowheads="1"/>
          </p:cNvSpPr>
          <p:nvPr/>
        </p:nvSpPr>
        <p:spPr bwMode="auto">
          <a:xfrm>
            <a:off x="2573" y="6626525"/>
            <a:ext cx="3676216" cy="2749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600" dirty="0"/>
              <a:t>Network Based Computing</a:t>
            </a:r>
            <a:r>
              <a:rPr lang="en-US" sz="1600" baseline="0" dirty="0"/>
              <a:t> Laboratory</a:t>
            </a:r>
            <a:endParaRPr lang="en-US" sz="1333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4586675" y="6680186"/>
            <a:ext cx="3018651" cy="17275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aseline="0" dirty="0"/>
              <a:t>IPDRM@SC23</a:t>
            </a:r>
          </a:p>
        </p:txBody>
      </p:sp>
    </p:spTree>
    <p:extLst>
      <p:ext uri="{BB962C8B-B14F-4D97-AF65-F5344CB8AC3E}">
        <p14:creationId xmlns:p14="http://schemas.microsoft.com/office/powerpoint/2010/main" val="38216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Comic Sans MS" pitchFamily="66" charset="0"/>
        </a:defRPr>
      </a:lvl9pPr>
    </p:titleStyle>
    <p:bodyStyle>
      <a:lvl1pPr marL="457189" indent="-457189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kumimoji="1" lang="en-US" sz="24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90575" indent="-38099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133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523962" indent="-30479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867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2133547" indent="-30479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867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743131" indent="-30479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867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•"/>
        <a:defRPr kumimoji="1" sz="2133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•"/>
        <a:defRPr kumimoji="1" sz="2133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•"/>
        <a:defRPr kumimoji="1" sz="2133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•"/>
        <a:defRPr kumimoji="1"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en.10252@o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hyperlink" Target="http://nowlab.cse.ohio-state.ed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mailto:chen.10252@osu.edu" TargetMode="External"/><Relationship Id="rId9" Type="http://schemas.openxmlformats.org/officeDocument/2006/relationships/hyperlink" Target="https://twitter.com/mvapic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4B24-99C7-72EA-B0FB-B94C59F511F2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MPI-</a:t>
            </a:r>
            <a:r>
              <a:rPr lang="en-US" dirty="0" err="1"/>
              <a:t>xCCL</a:t>
            </a:r>
            <a:r>
              <a:rPr lang="en-US" dirty="0"/>
              <a:t>: A Portable MPI Library over Collective Communication Libraries for Various Accelerators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DD432-1448-5680-FC0D-43093F88547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595418" y="4100094"/>
            <a:ext cx="7001163" cy="1752600"/>
          </a:xfrm>
        </p:spPr>
        <p:txBody>
          <a:bodyPr/>
          <a:lstStyle/>
          <a:p>
            <a:r>
              <a:rPr lang="en-US" dirty="0"/>
              <a:t>Chen-Chun Chen</a:t>
            </a:r>
          </a:p>
          <a:p>
            <a:r>
              <a:rPr lang="en-US" dirty="0">
                <a:solidFill>
                  <a:srgbClr val="C00000"/>
                </a:solidFill>
                <a:cs typeface="Calibri"/>
              </a:rPr>
              <a:t>Presented at Sixth Annual Workshop on Emerging Parallel and Distributed Runtime Systems and Middleware</a:t>
            </a:r>
          </a:p>
          <a:p>
            <a:endParaRPr lang="en-US" dirty="0">
              <a:solidFill>
                <a:srgbClr val="C00000"/>
              </a:solidFill>
              <a:cs typeface="Calibri"/>
            </a:endParaRPr>
          </a:p>
          <a:p>
            <a:r>
              <a:rPr lang="en-US" dirty="0">
                <a:solidFill>
                  <a:srgbClr val="C00000"/>
                </a:solidFill>
                <a:cs typeface="Calibri"/>
              </a:rPr>
              <a:t>E-mail: </a:t>
            </a:r>
            <a:r>
              <a:rPr lang="en-US" dirty="0">
                <a:solidFill>
                  <a:srgbClr val="C00000"/>
                </a:solidFill>
                <a:cs typeface="Calibri"/>
                <a:hlinkClick r:id="rId2"/>
              </a:rPr>
              <a:t>chen.10252@osu.edu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7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C7837D-7E5B-68F3-4801-18FB33EF0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built-in collective communication functions:</a:t>
            </a:r>
          </a:p>
          <a:p>
            <a:pPr lvl="1"/>
            <a:r>
              <a:rPr lang="en-US" dirty="0"/>
              <a:t>Broadcast: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ncclBroadcast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hcclBroadcast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err="1"/>
              <a:t>AllReduce</a:t>
            </a:r>
            <a:r>
              <a:rPr lang="en-US" dirty="0"/>
              <a:t>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ncclAllreduce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hcclAllreduce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Reduce: </a:t>
            </a:r>
            <a:r>
              <a:rPr lang="en-US" dirty="0" err="1"/>
              <a:t>n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cclReduce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hcclReduce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err="1"/>
              <a:t>ReduceScatter</a:t>
            </a:r>
            <a:r>
              <a:rPr lang="en-US" dirty="0"/>
              <a:t>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ncclReduceScatter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hcclReduceScatter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err="1"/>
              <a:t>AllGather</a:t>
            </a:r>
            <a:r>
              <a:rPr lang="en-US" dirty="0"/>
              <a:t>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ncclAllGather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hcclAllGather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Map these NCCL and HCCL APIs to our </a:t>
            </a:r>
            <a:r>
              <a:rPr lang="en-US" dirty="0" err="1"/>
              <a:t>xCCL</a:t>
            </a:r>
            <a:r>
              <a:rPr lang="en-US" dirty="0"/>
              <a:t> APIs and directly call those</a:t>
            </a:r>
          </a:p>
          <a:p>
            <a:pPr lvl="1"/>
            <a:r>
              <a:rPr lang="en-US" dirty="0"/>
              <a:t>E.g.: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xcclAllReduce</a:t>
            </a:r>
            <a:r>
              <a:rPr lang="en-US" dirty="0"/>
              <a:t> is created on top of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ncclAllReduce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hcclAllReduce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Checking mechanism for the supported datatype and reduce operations</a:t>
            </a:r>
          </a:p>
          <a:p>
            <a:pPr lvl="1"/>
            <a:r>
              <a:rPr lang="en-US" dirty="0"/>
              <a:t>Note that HCCL support less datatype currently (only support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dirty="0"/>
              <a:t> currently)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888CA4-8086-593E-7DC2-23BBE9F8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Collective Functions</a:t>
            </a:r>
          </a:p>
        </p:txBody>
      </p:sp>
    </p:spTree>
    <p:extLst>
      <p:ext uri="{BB962C8B-B14F-4D97-AF65-F5344CB8AC3E}">
        <p14:creationId xmlns:p14="http://schemas.microsoft.com/office/powerpoint/2010/main" val="252022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22F1D7-84E7-25D2-B971-D86ACAC70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other collective calls are simple send-</a:t>
            </a:r>
            <a:r>
              <a:rPr lang="en-US" dirty="0" err="1"/>
              <a:t>recv</a:t>
            </a:r>
            <a:r>
              <a:rPr lang="en-US" dirty="0"/>
              <a:t>-based communications</a:t>
            </a:r>
          </a:p>
          <a:p>
            <a:pPr lvl="1"/>
            <a:r>
              <a:rPr lang="en-US" dirty="0"/>
              <a:t>E.g.: Gather, Scatter, </a:t>
            </a:r>
            <a:r>
              <a:rPr lang="en-US" dirty="0" err="1"/>
              <a:t>Alltoall</a:t>
            </a:r>
            <a:endParaRPr lang="en-US" dirty="0"/>
          </a:p>
          <a:p>
            <a:r>
              <a:rPr lang="en-US" dirty="0"/>
              <a:t>No vendor-optimized built-in implementation, typically users used to have to implement it on their own.</a:t>
            </a:r>
          </a:p>
          <a:p>
            <a:pPr lvl="1"/>
            <a:r>
              <a:rPr lang="en-US" dirty="0"/>
              <a:t>Use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ncclGroupStart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ncclGroupEnd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ncclSend</a:t>
            </a:r>
            <a:r>
              <a:rPr lang="en-US" dirty="0"/>
              <a:t>,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ncclRecv</a:t>
            </a:r>
            <a:r>
              <a:rPr lang="en-US" dirty="0"/>
              <a:t> to implement by their own</a:t>
            </a:r>
          </a:p>
          <a:p>
            <a:r>
              <a:rPr lang="en-US" dirty="0"/>
              <a:t>We implemented those functions with our high-level </a:t>
            </a:r>
            <a:r>
              <a:rPr lang="en-US" dirty="0" err="1"/>
              <a:t>xCCL</a:t>
            </a:r>
            <a:r>
              <a:rPr lang="en-US" dirty="0"/>
              <a:t> APIs and provided hooks in MPI runtimes</a:t>
            </a:r>
          </a:p>
          <a:p>
            <a:pPr lvl="1"/>
            <a:r>
              <a:rPr lang="en-US" dirty="0" err="1"/>
              <a:t>Alltoall</a:t>
            </a:r>
            <a:r>
              <a:rPr lang="en-US" dirty="0"/>
              <a:t>, </a:t>
            </a:r>
            <a:r>
              <a:rPr lang="en-US" dirty="0" err="1"/>
              <a:t>Alltoallv</a:t>
            </a:r>
            <a:r>
              <a:rPr lang="en-US" dirty="0"/>
              <a:t>, Gather, </a:t>
            </a:r>
            <a:r>
              <a:rPr lang="en-US" dirty="0" err="1"/>
              <a:t>Gatherv</a:t>
            </a:r>
            <a:r>
              <a:rPr lang="en-US" dirty="0"/>
              <a:t>, Scatter, </a:t>
            </a:r>
            <a:r>
              <a:rPr lang="en-US" dirty="0" err="1"/>
              <a:t>Scatterv</a:t>
            </a:r>
            <a:r>
              <a:rPr lang="en-US" dirty="0"/>
              <a:t>, and </a:t>
            </a:r>
            <a:r>
              <a:rPr lang="en-US" dirty="0" err="1"/>
              <a:t>Allgatherv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DB1576-3F1A-9CB0-97B3-5E694628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Send-</a:t>
            </a:r>
            <a:r>
              <a:rPr lang="en-US" dirty="0" err="1"/>
              <a:t>recv</a:t>
            </a:r>
            <a:r>
              <a:rPr lang="en-US" dirty="0"/>
              <a:t>-based Collective Functions</a:t>
            </a:r>
          </a:p>
        </p:txBody>
      </p:sp>
    </p:spTree>
    <p:extLst>
      <p:ext uri="{BB962C8B-B14F-4D97-AF65-F5344CB8AC3E}">
        <p14:creationId xmlns:p14="http://schemas.microsoft.com/office/powerpoint/2010/main" val="1261532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C1E5AC-4590-0625-59C3-82F4C956E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MPI_Isend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MPI_Irecv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MPI_Wait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/>
              <a:t>Support non-blocking collective operations</a:t>
            </a:r>
          </a:p>
          <a:p>
            <a:pPr lvl="1"/>
            <a:r>
              <a:rPr lang="en-US" dirty="0"/>
              <a:t>E.g.: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MPI_Iallreduce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The </a:t>
            </a:r>
            <a:r>
              <a:rPr lang="en-US" dirty="0" err="1"/>
              <a:t>xCCL</a:t>
            </a:r>
            <a:r>
              <a:rPr lang="en-US" dirty="0"/>
              <a:t> communication calls are non-blocking operations</a:t>
            </a:r>
          </a:p>
          <a:p>
            <a:pPr lvl="1"/>
            <a:r>
              <a:rPr lang="en-US" dirty="0"/>
              <a:t>Remove the synchronization and defer it until 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MPI_Wait</a:t>
            </a:r>
            <a:r>
              <a:rPr lang="en-US" dirty="0"/>
              <a:t> stage</a:t>
            </a:r>
          </a:p>
          <a:p>
            <a:pPr lvl="1"/>
            <a:r>
              <a:rPr lang="en-US" dirty="0"/>
              <a:t>Maintain the necessary information between the non-blocking and wait operations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A0871-7CC4-C0DF-DCEF-95B1FD37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 Designs</a:t>
            </a:r>
          </a:p>
        </p:txBody>
      </p:sp>
    </p:spTree>
    <p:extLst>
      <p:ext uri="{BB962C8B-B14F-4D97-AF65-F5344CB8AC3E}">
        <p14:creationId xmlns:p14="http://schemas.microsoft.com/office/powerpoint/2010/main" val="206011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22819E-ABF5-C1BF-7082-AE03C925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9" y="1205348"/>
            <a:ext cx="7567353" cy="5104015"/>
          </a:xfrm>
        </p:spPr>
        <p:txBody>
          <a:bodyPr/>
          <a:lstStyle/>
          <a:p>
            <a:r>
              <a:rPr lang="en-US" sz="2000" dirty="0"/>
              <a:t>Hybrid designs enable users to leverage both vendor-optimized collective communication libraries and the existing MPI implementations.</a:t>
            </a:r>
          </a:p>
          <a:p>
            <a:pPr lvl="1"/>
            <a:r>
              <a:rPr lang="en-US" sz="2000" dirty="0"/>
              <a:t>In fact, modern MPI libraries utilize different protocols and algorithms according to different conditions, such as system architectures, MPI operations, and message sizes.</a:t>
            </a:r>
          </a:p>
          <a:p>
            <a:r>
              <a:rPr lang="en-US" sz="2000" dirty="0"/>
              <a:t>With the </a:t>
            </a:r>
            <a:r>
              <a:rPr lang="en-US" sz="2000" dirty="0" err="1"/>
              <a:t>xCCL</a:t>
            </a:r>
            <a:r>
              <a:rPr lang="en-US" sz="2000" dirty="0"/>
              <a:t> Abstraction Layer designs, each operation can be easily encapsulated into one of the MPI algorithms and be called as one of the regular MPI implementations in the tuning tables.</a:t>
            </a:r>
          </a:p>
          <a:p>
            <a:r>
              <a:rPr lang="en-US" sz="2000" dirty="0"/>
              <a:t>Tune the tuning tables offline, and during runtime, the hybrid designs select the most optimal solution from the tuning tables.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C4BB2C-4A04-7D5B-E258-62F27B1F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Designs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15310-7ECD-7C8D-41AB-21005E78F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292" y="3594596"/>
            <a:ext cx="3217025" cy="2144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787987-D04C-F82E-337D-118915D37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292" y="1011467"/>
            <a:ext cx="3217025" cy="2144683"/>
          </a:xfrm>
          <a:prstGeom prst="rect">
            <a:avLst/>
          </a:prstGeom>
        </p:spPr>
      </p:pic>
      <p:sp>
        <p:nvSpPr>
          <p:cNvPr id="6" name="Shape 116">
            <a:extLst>
              <a:ext uri="{FF2B5EF4-FFF2-40B4-BE49-F238E27FC236}">
                <a16:creationId xmlns:a16="http://schemas.microsoft.com/office/drawing/2014/main" id="{8B749CF3-3BBF-5D8A-9A51-B9071A10D75E}"/>
              </a:ext>
            </a:extLst>
          </p:cNvPr>
          <p:cNvSpPr txBox="1"/>
          <p:nvPr/>
        </p:nvSpPr>
        <p:spPr>
          <a:xfrm>
            <a:off x="8354292" y="3024511"/>
            <a:ext cx="3217025" cy="70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047" tIns="63047" rIns="63047" bIns="63047" anchor="t" anchorCtr="0">
            <a:noAutofit/>
          </a:bodyPr>
          <a:lstStyle/>
          <a:p>
            <a:pPr marL="46036">
              <a:buSzPct val="120000"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Comparison of MPI and NCCL </a:t>
            </a:r>
            <a:r>
              <a:rPr lang="en-GB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Allreduce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 latency using 32 GPUs (4 nodes) on a DGX A100 system.</a:t>
            </a:r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7471E289-BC96-FDD5-2A33-8466B06B76BE}"/>
              </a:ext>
            </a:extLst>
          </p:cNvPr>
          <p:cNvSpPr txBox="1"/>
          <p:nvPr/>
        </p:nvSpPr>
        <p:spPr>
          <a:xfrm>
            <a:off x="8354292" y="5607639"/>
            <a:ext cx="3217025" cy="70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047" tIns="63047" rIns="63047" bIns="63047" anchor="t" anchorCtr="0">
            <a:noAutofit/>
          </a:bodyPr>
          <a:lstStyle/>
          <a:p>
            <a:pPr marL="46036">
              <a:buSzPct val="120000"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Comparison of MPI and RCCL </a:t>
            </a:r>
            <a:r>
              <a:rPr lang="en-GB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Allgather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 latency using 8 GPUs (4 nodes) on an AMD GPU system.</a:t>
            </a:r>
          </a:p>
        </p:txBody>
      </p:sp>
    </p:spTree>
    <p:extLst>
      <p:ext uri="{BB962C8B-B14F-4D97-AF65-F5344CB8AC3E}">
        <p14:creationId xmlns:p14="http://schemas.microsoft.com/office/powerpoint/2010/main" val="340631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8FB826-5E54-3A91-9F75-40650E982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Motivation</a:t>
            </a:r>
          </a:p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Implementation</a:t>
            </a:r>
          </a:p>
          <a:p>
            <a:r>
              <a:rPr lang="en-US" b="1" dirty="0">
                <a:solidFill>
                  <a:srgbClr val="FF0000"/>
                </a:solidFill>
                <a:cs typeface="Calibri"/>
              </a:rPr>
              <a:t>Evaluation Results</a:t>
            </a:r>
          </a:p>
          <a:p>
            <a:r>
              <a:rPr lang="en-US" b="1" dirty="0">
                <a:cs typeface="Calibri"/>
              </a:rPr>
              <a:t>Conclusion and Future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F219DC-C584-958D-3A53-CD965AEF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9649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E23CBE-9593-4776-2C28-1DA3E9ED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9" y="3980873"/>
            <a:ext cx="10490661" cy="2328490"/>
          </a:xfrm>
        </p:spPr>
        <p:txBody>
          <a:bodyPr/>
          <a:lstStyle/>
          <a:p>
            <a:r>
              <a:rPr lang="en-US" sz="1800" dirty="0"/>
              <a:t>Micro benchmark: </a:t>
            </a:r>
          </a:p>
          <a:p>
            <a:pPr lvl="1"/>
            <a:r>
              <a:rPr lang="en-US" sz="1800" dirty="0"/>
              <a:t>OSU Micro-Benchmarks 7.2 for NVIDIA and AMD platforms</a:t>
            </a:r>
          </a:p>
          <a:p>
            <a:pPr lvl="1"/>
            <a:r>
              <a:rPr lang="en-US" sz="1800" dirty="0"/>
              <a:t>OSU Micro-Benchmarks 7.0 with extended features for Habana platform</a:t>
            </a:r>
          </a:p>
          <a:p>
            <a:pPr lvl="2"/>
            <a:r>
              <a:rPr lang="en-US" sz="1800" dirty="0"/>
              <a:t>Use Synapse AI Software Suite APIs to support the device buffer on Habana Gaudi</a:t>
            </a:r>
          </a:p>
          <a:p>
            <a:r>
              <a:rPr lang="en-US" sz="1800" dirty="0"/>
              <a:t>Application-level benchmark: TensorFlow + </a:t>
            </a:r>
            <a:r>
              <a:rPr lang="en-US" sz="1800" dirty="0" err="1"/>
              <a:t>Horovod</a:t>
            </a:r>
            <a:endParaRPr lang="en-US" sz="1800" dirty="0"/>
          </a:p>
          <a:p>
            <a:pPr lvl="1"/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21A4D2-DE1C-0BEE-7F61-FD42FAE2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cs typeface="Calibri"/>
              </a:rPr>
              <a:t>Evaluation Results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93D199-2DCF-E8A9-8D26-E99EB7F87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5882"/>
              </p:ext>
            </p:extLst>
          </p:nvPr>
        </p:nvGraphicFramePr>
        <p:xfrm>
          <a:off x="786938" y="1011467"/>
          <a:ext cx="1049066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665">
                  <a:extLst>
                    <a:ext uri="{9D8B030D-6E8A-4147-A177-3AD203B41FA5}">
                      <a16:colId xmlns:a16="http://schemas.microsoft.com/office/drawing/2014/main" val="3350339893"/>
                    </a:ext>
                  </a:extLst>
                </a:gridCol>
                <a:gridCol w="2622665">
                  <a:extLst>
                    <a:ext uri="{9D8B030D-6E8A-4147-A177-3AD203B41FA5}">
                      <a16:colId xmlns:a16="http://schemas.microsoft.com/office/drawing/2014/main" val="3805070699"/>
                    </a:ext>
                  </a:extLst>
                </a:gridCol>
                <a:gridCol w="2622665">
                  <a:extLst>
                    <a:ext uri="{9D8B030D-6E8A-4147-A177-3AD203B41FA5}">
                      <a16:colId xmlns:a16="http://schemas.microsoft.com/office/drawing/2014/main" val="1878186021"/>
                    </a:ext>
                  </a:extLst>
                </a:gridCol>
                <a:gridCol w="2622665">
                  <a:extLst>
                    <a:ext uri="{9D8B030D-6E8A-4147-A177-3AD203B41FA5}">
                      <a16:colId xmlns:a16="http://schemas.microsoft.com/office/drawing/2014/main" val="2361053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System 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ThetaGPU</a:t>
                      </a:r>
                      <a:r>
                        <a:rPr lang="en-US" sz="1600" dirty="0"/>
                        <a:t> (ALCF)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NVIDIA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MRI (in-house cluster)</a:t>
                      </a:r>
                    </a:p>
                    <a:p>
                      <a:pPr algn="ctr"/>
                      <a:r>
                        <a:rPr lang="en-US" sz="1600" dirty="0"/>
                        <a:t>AMD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Voyager (SDSC)</a:t>
                      </a:r>
                    </a:p>
                    <a:p>
                      <a:pPr algn="ctr"/>
                      <a:r>
                        <a:rPr lang="en-US" sz="1600" dirty="0"/>
                        <a:t>Habana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252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AMD EPYC 7742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AMD EPYC 7713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Intel Xeon Gold 6336Y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828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TB DDR4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256 GB DDR4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512 GB DDR4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143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Sockets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206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Core/socket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392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Accelerator/node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NVIDIA DGX A100 GPUs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AMD MI100 GPUs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Habana Gaudi Processors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66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Device Memory/GPU(HPU)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40GB HBM2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 GB HDM2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 GB HDM2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2400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2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9372E2-9E47-CAB1-80C9-E928FC177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9" y="5612653"/>
            <a:ext cx="10490661" cy="890269"/>
          </a:xfrm>
        </p:spPr>
        <p:txBody>
          <a:bodyPr/>
          <a:lstStyle/>
          <a:p>
            <a:r>
              <a:rPr lang="en-US" sz="1600" dirty="0"/>
              <a:t>Our designs can facility both intra-node and inter-node, blocking and non-blocking point-to-point communication with varies </a:t>
            </a:r>
            <a:r>
              <a:rPr lang="en-US" sz="1600" dirty="0">
                <a:latin typeface="LinLibertineT"/>
              </a:rPr>
              <a:t>collective communication libraries</a:t>
            </a:r>
            <a:r>
              <a:rPr lang="en-US" sz="1600" dirty="0"/>
              <a:t> on different platforms</a:t>
            </a:r>
          </a:p>
          <a:p>
            <a:r>
              <a:rPr lang="en-US" sz="1600" dirty="0"/>
              <a:t>There is a similar trend of inter-node compared to the results of intra-node numbers.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DD5489-D5F2-50B6-9E5F-C39BF67F2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Micro-Benchmark Evaluation: Point-to-point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BACB8B84-1AE7-DC67-E9E4-B9FD8EE1C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252033"/>
              </p:ext>
            </p:extLst>
          </p:nvPr>
        </p:nvGraphicFramePr>
        <p:xfrm>
          <a:off x="369454" y="1128968"/>
          <a:ext cx="2852188" cy="205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AC3FA8-CB5A-C9AF-C4C8-808BC0E909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384190"/>
              </p:ext>
            </p:extLst>
          </p:nvPr>
        </p:nvGraphicFramePr>
        <p:xfrm>
          <a:off x="3232727" y="1128968"/>
          <a:ext cx="2852188" cy="205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913E7DB-BF91-8F0B-CAF4-CCBF465DB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65553"/>
              </p:ext>
            </p:extLst>
          </p:nvPr>
        </p:nvGraphicFramePr>
        <p:xfrm>
          <a:off x="6096000" y="1128968"/>
          <a:ext cx="2852187" cy="205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CE017F8-E1E5-4A23-85C0-83F3ECE5BB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520658"/>
              </p:ext>
            </p:extLst>
          </p:nvPr>
        </p:nvGraphicFramePr>
        <p:xfrm>
          <a:off x="8959271" y="1128968"/>
          <a:ext cx="2852187" cy="205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339FBF98-D69E-B29E-4FDA-0256CFF1C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321155"/>
              </p:ext>
            </p:extLst>
          </p:nvPr>
        </p:nvGraphicFramePr>
        <p:xfrm>
          <a:off x="369454" y="3429000"/>
          <a:ext cx="2852188" cy="205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D3644782-3AFF-C22B-424C-1D5CF308A7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84539"/>
              </p:ext>
            </p:extLst>
          </p:nvPr>
        </p:nvGraphicFramePr>
        <p:xfrm>
          <a:off x="3232727" y="3429000"/>
          <a:ext cx="2852188" cy="205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79DA0220-586B-AA74-D0C8-24EE6172D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083956"/>
              </p:ext>
            </p:extLst>
          </p:nvPr>
        </p:nvGraphicFramePr>
        <p:xfrm>
          <a:off x="6096000" y="3429000"/>
          <a:ext cx="2852187" cy="205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8988D2B4-B938-B2A7-CB19-F86142CDE7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137695"/>
              </p:ext>
            </p:extLst>
          </p:nvPr>
        </p:nvGraphicFramePr>
        <p:xfrm>
          <a:off x="8959271" y="3429000"/>
          <a:ext cx="2852187" cy="205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ED507A50-0BE9-E7E3-8DB0-0B054C0E8E26}"/>
              </a:ext>
            </a:extLst>
          </p:cNvPr>
          <p:cNvSpPr txBox="1">
            <a:spLocks/>
          </p:cNvSpPr>
          <p:nvPr/>
        </p:nvSpPr>
        <p:spPr bwMode="auto">
          <a:xfrm>
            <a:off x="369454" y="3011219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Intranode Point-to-Point Latency (Small Message)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9DBFCB4-481F-5C20-E38C-7C2A457F5993}"/>
              </a:ext>
            </a:extLst>
          </p:cNvPr>
          <p:cNvSpPr txBox="1">
            <a:spLocks/>
          </p:cNvSpPr>
          <p:nvPr/>
        </p:nvSpPr>
        <p:spPr bwMode="auto">
          <a:xfrm>
            <a:off x="3232726" y="3011219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Intranode Point-to-Point Latency (Large Message)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2393D2F6-BD15-3C26-EF89-E2E57F7E013A}"/>
              </a:ext>
            </a:extLst>
          </p:cNvPr>
          <p:cNvSpPr txBox="1">
            <a:spLocks/>
          </p:cNvSpPr>
          <p:nvPr/>
        </p:nvSpPr>
        <p:spPr bwMode="auto">
          <a:xfrm>
            <a:off x="6095998" y="3011219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Intranode Point-to-Point Bandwidth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5C6D4C7-4154-0FEA-CE75-FA034D4619A2}"/>
              </a:ext>
            </a:extLst>
          </p:cNvPr>
          <p:cNvSpPr txBox="1">
            <a:spLocks/>
          </p:cNvSpPr>
          <p:nvPr/>
        </p:nvSpPr>
        <p:spPr bwMode="auto">
          <a:xfrm>
            <a:off x="8959271" y="3011219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Intranode Point-to-Point Bi-Directional Bandwidth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B144C6D-0FEF-FC8A-DC8B-65AC13157B34}"/>
              </a:ext>
            </a:extLst>
          </p:cNvPr>
          <p:cNvSpPr txBox="1">
            <a:spLocks/>
          </p:cNvSpPr>
          <p:nvPr/>
        </p:nvSpPr>
        <p:spPr bwMode="auto">
          <a:xfrm>
            <a:off x="391627" y="5299585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Internode Point-to-Point Latency (Small Message)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918E804E-22C0-058B-BE18-C3D6FFE2B7CF}"/>
              </a:ext>
            </a:extLst>
          </p:cNvPr>
          <p:cNvSpPr txBox="1">
            <a:spLocks/>
          </p:cNvSpPr>
          <p:nvPr/>
        </p:nvSpPr>
        <p:spPr bwMode="auto">
          <a:xfrm>
            <a:off x="3254899" y="5299585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Internode Point-to-Point Latency (Large Message)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C34FCA47-E55B-B3E5-ACA3-7AF8383DDA97}"/>
              </a:ext>
            </a:extLst>
          </p:cNvPr>
          <p:cNvSpPr txBox="1">
            <a:spLocks/>
          </p:cNvSpPr>
          <p:nvPr/>
        </p:nvSpPr>
        <p:spPr bwMode="auto">
          <a:xfrm>
            <a:off x="6118171" y="5299585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Internode Point-to-Point Bandwidth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F4466F2-8203-3A6E-568E-B648B9CE8782}"/>
              </a:ext>
            </a:extLst>
          </p:cNvPr>
          <p:cNvSpPr txBox="1">
            <a:spLocks/>
          </p:cNvSpPr>
          <p:nvPr/>
        </p:nvSpPr>
        <p:spPr bwMode="auto">
          <a:xfrm>
            <a:off x="8981444" y="5299585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000" kern="0" dirty="0"/>
              <a:t>Internode Point-to-Point Bi-Directional Bandwidth</a:t>
            </a:r>
          </a:p>
        </p:txBody>
      </p:sp>
    </p:spTree>
    <p:extLst>
      <p:ext uri="{BB962C8B-B14F-4D97-AF65-F5344CB8AC3E}">
        <p14:creationId xmlns:p14="http://schemas.microsoft.com/office/powerpoint/2010/main" val="2917618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72426D-D6EB-5B59-B284-C94DFCCD4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9" y="5107709"/>
            <a:ext cx="11035605" cy="1257070"/>
          </a:xfrm>
        </p:spPr>
        <p:txBody>
          <a:bodyPr/>
          <a:lstStyle/>
          <a:p>
            <a:r>
              <a:rPr lang="en-US" sz="1400" dirty="0"/>
              <a:t>The performance of proposed pure </a:t>
            </a:r>
            <a:r>
              <a:rPr lang="en-US" sz="1400" dirty="0" err="1"/>
              <a:t>xCCL</a:t>
            </a:r>
            <a:r>
              <a:rPr lang="en-US" sz="1400" dirty="0"/>
              <a:t> designs (blue lines) mirrors that of original vendor-specific </a:t>
            </a:r>
            <a:r>
              <a:rPr lang="en-US" sz="1400" dirty="0" err="1"/>
              <a:t>xCCL</a:t>
            </a:r>
            <a:r>
              <a:rPr lang="en-US" sz="1400" dirty="0"/>
              <a:t> (dotted red lines), highlighting minimal overhead in our implementation.</a:t>
            </a:r>
          </a:p>
          <a:p>
            <a:r>
              <a:rPr lang="en-US" sz="1400" dirty="0"/>
              <a:t>The proposed hybrid </a:t>
            </a:r>
            <a:r>
              <a:rPr lang="en-US" sz="1400" dirty="0" err="1"/>
              <a:t>xCCL</a:t>
            </a:r>
            <a:r>
              <a:rPr lang="en-US" sz="1400" dirty="0"/>
              <a:t> (black lines) achieves even lower small message latency.</a:t>
            </a:r>
          </a:p>
          <a:p>
            <a:r>
              <a:rPr lang="en-US" sz="1400" dirty="0"/>
              <a:t>Reduce latencies shrink from 23 to 14 </a:t>
            </a:r>
            <a:r>
              <a:rPr lang="el-GR" sz="1400" dirty="0"/>
              <a:t>μ</a:t>
            </a:r>
            <a:r>
              <a:rPr lang="en-US" sz="1400" dirty="0"/>
              <a:t>s for small messages (&lt;8KB) in 1-node case.</a:t>
            </a:r>
          </a:p>
          <a:p>
            <a:r>
              <a:rPr lang="en-US" sz="1400" dirty="0"/>
              <a:t>Compared our results to Open MPI + UCX + UCC also reveals our designs’ reduced overhead.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960F2B-8952-3ACF-BEEC-DE814842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Micro-Benchmark Evaluation: Collective - NCCL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8A2213B-D442-A2D7-FCC6-CB56E921E3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252136"/>
              </p:ext>
            </p:extLst>
          </p:nvPr>
        </p:nvGraphicFramePr>
        <p:xfrm>
          <a:off x="786939" y="1219200"/>
          <a:ext cx="4967317" cy="375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C1D2963-8234-F06B-4805-A2F9144C3646}"/>
              </a:ext>
            </a:extLst>
          </p:cNvPr>
          <p:cNvSpPr txBox="1">
            <a:spLocks/>
          </p:cNvSpPr>
          <p:nvPr/>
        </p:nvSpPr>
        <p:spPr bwMode="auto">
          <a:xfrm>
            <a:off x="1395615" y="4692362"/>
            <a:ext cx="3749963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kern="0" dirty="0"/>
              <a:t>Reduce w/ NCCL (1 Node, 8 GPUs)</a:t>
            </a:r>
          </a:p>
        </p:txBody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D8DAB4AD-C113-DB5E-7BFB-B0CC49D46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390497"/>
              </p:ext>
            </p:extLst>
          </p:nvPr>
        </p:nvGraphicFramePr>
        <p:xfrm>
          <a:off x="5754254" y="1219200"/>
          <a:ext cx="4967317" cy="375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7A78FDA3-28BA-2ADB-FEB4-45DEB23BC940}"/>
              </a:ext>
            </a:extLst>
          </p:cNvPr>
          <p:cNvSpPr txBox="1">
            <a:spLocks/>
          </p:cNvSpPr>
          <p:nvPr/>
        </p:nvSpPr>
        <p:spPr bwMode="auto">
          <a:xfrm>
            <a:off x="6362930" y="4692362"/>
            <a:ext cx="3749963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kern="0" dirty="0" err="1"/>
              <a:t>Allreduce</a:t>
            </a:r>
            <a:r>
              <a:rPr lang="en-US" sz="1600" kern="0" dirty="0"/>
              <a:t> w/ NCCL (16 Node, 128 GPUs)</a:t>
            </a:r>
          </a:p>
        </p:txBody>
      </p:sp>
    </p:spTree>
    <p:extLst>
      <p:ext uri="{BB962C8B-B14F-4D97-AF65-F5344CB8AC3E}">
        <p14:creationId xmlns:p14="http://schemas.microsoft.com/office/powerpoint/2010/main" val="2250923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72426D-D6EB-5B59-B284-C94DFCCD4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9" y="5431199"/>
            <a:ext cx="11035605" cy="933580"/>
          </a:xfrm>
        </p:spPr>
        <p:txBody>
          <a:bodyPr/>
          <a:lstStyle/>
          <a:p>
            <a:r>
              <a:rPr lang="en-US" sz="1600" dirty="0"/>
              <a:t>While no RCCL benchmarks exist for AMD architectures, outcomes suggest our designs’ adaptability to new architectures.</a:t>
            </a:r>
          </a:p>
          <a:p>
            <a:r>
              <a:rPr lang="en-US" sz="1600" dirty="0"/>
              <a:t>Better performance for small messages (&lt;32KB) with the proposed hybrid designs in both 1-node and 8-node cases.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960F2B-8952-3ACF-BEEC-DE814842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Micro-Benchmark Evaluation: Collective - RCCL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8A2213B-D442-A2D7-FCC6-CB56E921E3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384110"/>
              </p:ext>
            </p:extLst>
          </p:nvPr>
        </p:nvGraphicFramePr>
        <p:xfrm>
          <a:off x="786939" y="1219200"/>
          <a:ext cx="4967317" cy="375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C1D2963-8234-F06B-4805-A2F9144C3646}"/>
              </a:ext>
            </a:extLst>
          </p:cNvPr>
          <p:cNvSpPr txBox="1">
            <a:spLocks/>
          </p:cNvSpPr>
          <p:nvPr/>
        </p:nvSpPr>
        <p:spPr bwMode="auto">
          <a:xfrm>
            <a:off x="1395615" y="4692362"/>
            <a:ext cx="3749963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kern="0" dirty="0" err="1"/>
              <a:t>Alltoall</a:t>
            </a:r>
            <a:r>
              <a:rPr lang="en-US" sz="1600" kern="0" dirty="0"/>
              <a:t> w/ RCCL (1 Node, 2 GPUs)</a:t>
            </a:r>
          </a:p>
        </p:txBody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D8DAB4AD-C113-DB5E-7BFB-B0CC49D46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534557"/>
              </p:ext>
            </p:extLst>
          </p:nvPr>
        </p:nvGraphicFramePr>
        <p:xfrm>
          <a:off x="5754254" y="1219200"/>
          <a:ext cx="4967317" cy="375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7A78FDA3-28BA-2ADB-FEB4-45DEB23BC940}"/>
              </a:ext>
            </a:extLst>
          </p:cNvPr>
          <p:cNvSpPr txBox="1">
            <a:spLocks/>
          </p:cNvSpPr>
          <p:nvPr/>
        </p:nvSpPr>
        <p:spPr bwMode="auto">
          <a:xfrm>
            <a:off x="6362930" y="4692362"/>
            <a:ext cx="3749963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kern="0" dirty="0"/>
              <a:t>Reduce w/ RCCL (8 Node, 16 GPUs)</a:t>
            </a:r>
          </a:p>
        </p:txBody>
      </p:sp>
    </p:spTree>
    <p:extLst>
      <p:ext uri="{BB962C8B-B14F-4D97-AF65-F5344CB8AC3E}">
        <p14:creationId xmlns:p14="http://schemas.microsoft.com/office/powerpoint/2010/main" val="22759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72426D-D6EB-5B59-B284-C94DFCCD4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9" y="5431199"/>
            <a:ext cx="11035605" cy="933580"/>
          </a:xfrm>
        </p:spPr>
        <p:txBody>
          <a:bodyPr/>
          <a:lstStyle/>
          <a:p>
            <a:r>
              <a:rPr lang="en-US" sz="1600" dirty="0"/>
              <a:t>While no HCCL benchmarks exist for Habana architectures, outcomes suggest our designs’ adaptability to new architectures.</a:t>
            </a:r>
          </a:p>
          <a:p>
            <a:r>
              <a:rPr lang="en-US" sz="1600" dirty="0"/>
              <a:t>Observe overheads for small messages, especially at the beginning stage, but mostly good on a single node.</a:t>
            </a:r>
          </a:p>
          <a:p>
            <a:r>
              <a:rPr lang="en-US" sz="1600" dirty="0"/>
              <a:t>For </a:t>
            </a:r>
            <a:r>
              <a:rPr lang="en-US" sz="1600" dirty="0" err="1"/>
              <a:t>Allreduce</a:t>
            </a:r>
            <a:r>
              <a:rPr lang="en-US" sz="1600" dirty="0"/>
              <a:t> on multiple nodes, we observe degradations shown by a step curve around 64 bytes.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960F2B-8952-3ACF-BEEC-DE814842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Micro-Benchmark Evaluation: Collective - HCCL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8A2213B-D442-A2D7-FCC6-CB56E921E3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949299"/>
              </p:ext>
            </p:extLst>
          </p:nvPr>
        </p:nvGraphicFramePr>
        <p:xfrm>
          <a:off x="786939" y="1219200"/>
          <a:ext cx="4967317" cy="375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C1D2963-8234-F06B-4805-A2F9144C3646}"/>
              </a:ext>
            </a:extLst>
          </p:cNvPr>
          <p:cNvSpPr txBox="1">
            <a:spLocks/>
          </p:cNvSpPr>
          <p:nvPr/>
        </p:nvSpPr>
        <p:spPr bwMode="auto">
          <a:xfrm>
            <a:off x="1395615" y="4692362"/>
            <a:ext cx="3749963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kern="0" dirty="0" err="1"/>
              <a:t>Allreduce</a:t>
            </a:r>
            <a:r>
              <a:rPr lang="en-US" sz="1600" kern="0" dirty="0"/>
              <a:t> w/ HCCL (1 Node, 8 HPUs)</a:t>
            </a:r>
          </a:p>
        </p:txBody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D8DAB4AD-C113-DB5E-7BFB-B0CC49D46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710755"/>
              </p:ext>
            </p:extLst>
          </p:nvPr>
        </p:nvGraphicFramePr>
        <p:xfrm>
          <a:off x="5754254" y="1219200"/>
          <a:ext cx="4967317" cy="375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7A78FDA3-28BA-2ADB-FEB4-45DEB23BC940}"/>
              </a:ext>
            </a:extLst>
          </p:cNvPr>
          <p:cNvSpPr txBox="1">
            <a:spLocks/>
          </p:cNvSpPr>
          <p:nvPr/>
        </p:nvSpPr>
        <p:spPr bwMode="auto">
          <a:xfrm>
            <a:off x="6362930" y="4692362"/>
            <a:ext cx="3749963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kern="0" dirty="0" err="1"/>
              <a:t>Allreduce</a:t>
            </a:r>
            <a:r>
              <a:rPr lang="en-US" sz="1600" kern="0" dirty="0"/>
              <a:t> w/ HCCL (4 Node, 32 HPUs)</a:t>
            </a:r>
          </a:p>
        </p:txBody>
      </p:sp>
    </p:spTree>
    <p:extLst>
      <p:ext uri="{BB962C8B-B14F-4D97-AF65-F5344CB8AC3E}">
        <p14:creationId xmlns:p14="http://schemas.microsoft.com/office/powerpoint/2010/main" val="347633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8FB826-5E54-3A91-9F75-40650E982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cs typeface="Calibri"/>
              </a:rPr>
              <a:t>Introduction</a:t>
            </a:r>
          </a:p>
          <a:p>
            <a:r>
              <a:rPr lang="en-US" b="1" dirty="0">
                <a:cs typeface="Calibri"/>
              </a:rPr>
              <a:t>Motivation</a:t>
            </a:r>
          </a:p>
          <a:p>
            <a:r>
              <a:rPr lang="en-US" b="1" dirty="0">
                <a:cs typeface="Calibri"/>
              </a:rPr>
              <a:t>Implementation</a:t>
            </a:r>
          </a:p>
          <a:p>
            <a:r>
              <a:rPr lang="en-US" b="1" dirty="0">
                <a:cs typeface="Calibri"/>
              </a:rPr>
              <a:t>Evaluation Results</a:t>
            </a:r>
          </a:p>
          <a:p>
            <a:r>
              <a:rPr lang="en-US" b="1" dirty="0">
                <a:cs typeface="Calibri"/>
              </a:rPr>
              <a:t>Conclusion and Future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F219DC-C584-958D-3A53-CD965AEF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10127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72426D-D6EB-5B59-B284-C94DFCCD4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9" y="5329602"/>
            <a:ext cx="11035605" cy="933580"/>
          </a:xfrm>
        </p:spPr>
        <p:txBody>
          <a:bodyPr/>
          <a:lstStyle/>
          <a:p>
            <a:r>
              <a:rPr lang="en-US" sz="1600" dirty="0"/>
              <a:t>MSCCL uses NCCL 2.12.12 as the backend, we use pure NCCL 2.12.12 as the baseline.</a:t>
            </a:r>
          </a:p>
          <a:p>
            <a:r>
              <a:rPr lang="en-US" sz="1600" dirty="0"/>
              <a:t>MSCCL outperforms NCCL for medium messages (256B - 256KB), and our performance mirrors MSCCL.</a:t>
            </a:r>
          </a:p>
          <a:p>
            <a:r>
              <a:rPr lang="en-US" sz="1600" dirty="0">
                <a:effectLst/>
                <a:latin typeface="LinLibertineT"/>
              </a:rPr>
              <a:t>The proposed hybrid designs have better performance for small messages (&lt;64B, &lt;1KB) due to hybrid designs.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960F2B-8952-3ACF-BEEC-DE814842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Micro-Benchmark Evaluation: Collective - MSCCL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8A2213B-D442-A2D7-FCC6-CB56E921E3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299859"/>
              </p:ext>
            </p:extLst>
          </p:nvPr>
        </p:nvGraphicFramePr>
        <p:xfrm>
          <a:off x="786939" y="1219200"/>
          <a:ext cx="4967317" cy="375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C1D2963-8234-F06B-4805-A2F9144C3646}"/>
              </a:ext>
            </a:extLst>
          </p:cNvPr>
          <p:cNvSpPr txBox="1">
            <a:spLocks/>
          </p:cNvSpPr>
          <p:nvPr/>
        </p:nvSpPr>
        <p:spPr bwMode="auto">
          <a:xfrm>
            <a:off x="1395615" y="4692362"/>
            <a:ext cx="3749963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kern="0" dirty="0" err="1"/>
              <a:t>Allreduce</a:t>
            </a:r>
            <a:r>
              <a:rPr lang="en-US" sz="1600" kern="0" dirty="0"/>
              <a:t> w/ MSCCL (1 Node, 8 GPUs)</a:t>
            </a:r>
          </a:p>
        </p:txBody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D8DAB4AD-C113-DB5E-7BFB-B0CC49D46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704358"/>
              </p:ext>
            </p:extLst>
          </p:nvPr>
        </p:nvGraphicFramePr>
        <p:xfrm>
          <a:off x="5754254" y="1219200"/>
          <a:ext cx="4967317" cy="375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7A78FDA3-28BA-2ADB-FEB4-45DEB23BC940}"/>
              </a:ext>
            </a:extLst>
          </p:cNvPr>
          <p:cNvSpPr txBox="1">
            <a:spLocks/>
          </p:cNvSpPr>
          <p:nvPr/>
        </p:nvSpPr>
        <p:spPr bwMode="auto">
          <a:xfrm>
            <a:off x="6362930" y="4692362"/>
            <a:ext cx="3749963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kern="0" dirty="0" err="1"/>
              <a:t>Bcast</a:t>
            </a:r>
            <a:r>
              <a:rPr lang="en-US" sz="1600" kern="0" dirty="0"/>
              <a:t> w/ MSCCL (2 Node, 16 GPUs)</a:t>
            </a:r>
          </a:p>
        </p:txBody>
      </p:sp>
    </p:spTree>
    <p:extLst>
      <p:ext uri="{BB962C8B-B14F-4D97-AF65-F5344CB8AC3E}">
        <p14:creationId xmlns:p14="http://schemas.microsoft.com/office/powerpoint/2010/main" val="1255920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A9EAE-D490-43F2-F32E-B504A882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9" y="4747494"/>
            <a:ext cx="10490661" cy="1478745"/>
          </a:xfrm>
        </p:spPr>
        <p:txBody>
          <a:bodyPr/>
          <a:lstStyle/>
          <a:p>
            <a:r>
              <a:rPr lang="en-US" sz="1400" dirty="0"/>
              <a:t>Our </a:t>
            </a:r>
            <a:r>
              <a:rPr lang="en-US" sz="1400" dirty="0" err="1"/>
              <a:t>xCCL</a:t>
            </a:r>
            <a:r>
              <a:rPr lang="en-US" sz="1400" dirty="0"/>
              <a:t> designs (with NCCL 2.18.3 or 2.11.4) either match or surpass pure NCCL performance, it achieves 4850 </a:t>
            </a:r>
            <a:r>
              <a:rPr lang="en-US" sz="1400" dirty="0" err="1"/>
              <a:t>img</a:t>
            </a:r>
            <a:r>
              <a:rPr lang="en-US" sz="1400" dirty="0"/>
              <a:t>/sec compared to pure NCCL’s 4050 </a:t>
            </a:r>
            <a:r>
              <a:rPr lang="en-US" sz="1400" dirty="0" err="1"/>
              <a:t>img</a:t>
            </a:r>
            <a:r>
              <a:rPr lang="en-US" sz="1400" dirty="0"/>
              <a:t>/sec at batch size 32.</a:t>
            </a:r>
          </a:p>
          <a:p>
            <a:r>
              <a:rPr lang="en-US" sz="1400" dirty="0">
                <a:latin typeface="LinLibertineT"/>
              </a:rPr>
              <a:t>Traditional MPI runtimes (Open MPI + UCX or advanced designs with UCC) yield 3450 or 4480 </a:t>
            </a:r>
            <a:r>
              <a:rPr lang="en-US" sz="1400" dirty="0" err="1">
                <a:latin typeface="LinLibertineT"/>
              </a:rPr>
              <a:t>img</a:t>
            </a:r>
            <a:r>
              <a:rPr lang="en-US" sz="1400" dirty="0">
                <a:latin typeface="LinLibertineT"/>
              </a:rPr>
              <a:t>/sec at a batch size of 128, 44% or 28% below our designs.</a:t>
            </a:r>
          </a:p>
          <a:p>
            <a:r>
              <a:rPr lang="en-US" sz="1400" dirty="0">
                <a:latin typeface="LinLibertineT"/>
              </a:rPr>
              <a:t>On multiple nodes, </a:t>
            </a:r>
            <a:r>
              <a:rPr lang="en-US" sz="1400" dirty="0" err="1">
                <a:latin typeface="LinLibertineT"/>
              </a:rPr>
              <a:t>xCCL’s</a:t>
            </a:r>
            <a:r>
              <a:rPr lang="en-US" sz="1400" dirty="0">
                <a:latin typeface="LinLibertineT"/>
              </a:rPr>
              <a:t> 94600 </a:t>
            </a:r>
            <a:r>
              <a:rPr lang="en-US" sz="1400" dirty="0" err="1">
                <a:latin typeface="LinLibertineT"/>
              </a:rPr>
              <a:t>img</a:t>
            </a:r>
            <a:r>
              <a:rPr lang="en-US" sz="1400" dirty="0">
                <a:latin typeface="LinLibertineT"/>
              </a:rPr>
              <a:t>/sec throughput is 1.35x and 1.5x higher than Open MPI + UCX and UCC with a batch size of 128.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1A74BF-15CE-41C6-50ED-B6B2FA4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Application-Level Evaluation: NCCL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28D799CA-1DC4-B7C4-C6B7-085E0E8DB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677138"/>
              </p:ext>
            </p:extLst>
          </p:nvPr>
        </p:nvGraphicFramePr>
        <p:xfrm>
          <a:off x="397164" y="1174090"/>
          <a:ext cx="5375563" cy="337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71AD80C-707E-B503-AE38-F7127A622788}"/>
              </a:ext>
            </a:extLst>
          </p:cNvPr>
          <p:cNvSpPr txBox="1">
            <a:spLocks/>
          </p:cNvSpPr>
          <p:nvPr/>
        </p:nvSpPr>
        <p:spPr bwMode="auto">
          <a:xfrm>
            <a:off x="1658851" y="4277644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1 Node, 8 GPUs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4AD47D4-AB0D-A4BC-FE8F-1B3C7BEC0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546320"/>
              </p:ext>
            </p:extLst>
          </p:nvPr>
        </p:nvGraphicFramePr>
        <p:xfrm>
          <a:off x="6195754" y="1174090"/>
          <a:ext cx="5375563" cy="337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8FB13A6-F6EF-7078-8CFE-F310831407D8}"/>
              </a:ext>
            </a:extLst>
          </p:cNvPr>
          <p:cNvSpPr txBox="1">
            <a:spLocks/>
          </p:cNvSpPr>
          <p:nvPr/>
        </p:nvSpPr>
        <p:spPr bwMode="auto">
          <a:xfrm>
            <a:off x="7457441" y="4277644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16 Node, 128 GPUs</a:t>
            </a:r>
          </a:p>
        </p:txBody>
      </p:sp>
    </p:spTree>
    <p:extLst>
      <p:ext uri="{BB962C8B-B14F-4D97-AF65-F5344CB8AC3E}">
        <p14:creationId xmlns:p14="http://schemas.microsoft.com/office/powerpoint/2010/main" val="3285219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A9EAE-D490-43F2-F32E-B504A882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9" y="4830618"/>
            <a:ext cx="10490661" cy="1478745"/>
          </a:xfrm>
        </p:spPr>
        <p:txBody>
          <a:bodyPr/>
          <a:lstStyle/>
          <a:p>
            <a:r>
              <a:rPr lang="en-US" sz="1600" dirty="0"/>
              <a:t>Our </a:t>
            </a:r>
            <a:r>
              <a:rPr lang="en-US" sz="1600" dirty="0" err="1"/>
              <a:t>xCCL</a:t>
            </a:r>
            <a:r>
              <a:rPr lang="en-US" sz="1600" dirty="0"/>
              <a:t> designs achieve a throughput of 3192 </a:t>
            </a:r>
            <a:r>
              <a:rPr lang="en-US" sz="1600" dirty="0" err="1"/>
              <a:t>img</a:t>
            </a:r>
            <a:r>
              <a:rPr lang="en-US" sz="1600" dirty="0"/>
              <a:t>/sec with a batch size of 64 on 8 AMD GPUs, which is a 25% improvement over pure RCCL.</a:t>
            </a:r>
          </a:p>
          <a:p>
            <a:r>
              <a:rPr lang="en-US" sz="1600" dirty="0">
                <a:latin typeface="LinLibertineT"/>
              </a:rPr>
              <a:t>On multiple nodes, it shows a throughput of 7210 </a:t>
            </a:r>
            <a:r>
              <a:rPr lang="en-US" sz="1600" dirty="0" err="1">
                <a:latin typeface="LinLibertineT"/>
              </a:rPr>
              <a:t>img</a:t>
            </a:r>
            <a:r>
              <a:rPr lang="en-US" sz="1600" dirty="0">
                <a:latin typeface="LinLibertineT"/>
              </a:rPr>
              <a:t>/sec with a batch size of 128 on 16 AMD GPUs, which is a 20% improvement over pure RCCL.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1A74BF-15CE-41C6-50ED-B6B2FA4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Application-Level Evaluation: RCCL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28D799CA-1DC4-B7C4-C6B7-085E0E8DB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396529"/>
              </p:ext>
            </p:extLst>
          </p:nvPr>
        </p:nvGraphicFramePr>
        <p:xfrm>
          <a:off x="397164" y="1174090"/>
          <a:ext cx="5375563" cy="337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71AD80C-707E-B503-AE38-F7127A622788}"/>
              </a:ext>
            </a:extLst>
          </p:cNvPr>
          <p:cNvSpPr txBox="1">
            <a:spLocks/>
          </p:cNvSpPr>
          <p:nvPr/>
        </p:nvSpPr>
        <p:spPr bwMode="auto">
          <a:xfrm>
            <a:off x="1658851" y="4277644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4 Node, 8 GPUs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5F50711-7F41-FEAD-0CCC-148401854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914803"/>
              </p:ext>
            </p:extLst>
          </p:nvPr>
        </p:nvGraphicFramePr>
        <p:xfrm>
          <a:off x="6096000" y="1160300"/>
          <a:ext cx="5375563" cy="337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FF9E9D4-7FB5-BC43-7852-95D3C08ACB58}"/>
              </a:ext>
            </a:extLst>
          </p:cNvPr>
          <p:cNvSpPr txBox="1">
            <a:spLocks/>
          </p:cNvSpPr>
          <p:nvPr/>
        </p:nvSpPr>
        <p:spPr bwMode="auto">
          <a:xfrm>
            <a:off x="7357687" y="4263854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8 Node, 16 GPUs</a:t>
            </a:r>
          </a:p>
        </p:txBody>
      </p:sp>
    </p:spTree>
    <p:extLst>
      <p:ext uri="{BB962C8B-B14F-4D97-AF65-F5344CB8AC3E}">
        <p14:creationId xmlns:p14="http://schemas.microsoft.com/office/powerpoint/2010/main" val="1504186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A9EAE-D490-43F2-F32E-B504A882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9" y="4174836"/>
            <a:ext cx="10490661" cy="2134527"/>
          </a:xfrm>
        </p:spPr>
        <p:txBody>
          <a:bodyPr/>
          <a:lstStyle/>
          <a:p>
            <a:r>
              <a:rPr lang="en-US" sz="1800" dirty="0"/>
              <a:t>On single node, </a:t>
            </a:r>
            <a:r>
              <a:rPr lang="en-US" sz="1800" dirty="0" err="1"/>
              <a:t>xCCL</a:t>
            </a:r>
            <a:r>
              <a:rPr lang="en-US" sz="1800" dirty="0"/>
              <a:t> provides 5139 </a:t>
            </a:r>
            <a:r>
              <a:rPr lang="en-US" sz="1800" dirty="0" err="1"/>
              <a:t>img</a:t>
            </a:r>
            <a:r>
              <a:rPr lang="en-US" sz="1800" dirty="0"/>
              <a:t>/sec throughput with batch size 128, and it is close to the throughput of 4936 </a:t>
            </a:r>
            <a:r>
              <a:rPr lang="en-US" sz="1800" dirty="0" err="1"/>
              <a:t>img</a:t>
            </a:r>
            <a:r>
              <a:rPr lang="en-US" sz="1800" dirty="0"/>
              <a:t>/sec using pure HCCL (4% overhead).</a:t>
            </a:r>
          </a:p>
          <a:p>
            <a:r>
              <a:rPr lang="en-US" sz="1800" dirty="0">
                <a:effectLst/>
                <a:latin typeface="LinLibertineT"/>
              </a:rPr>
              <a:t>On multiple nodes (4 nodes), both </a:t>
            </a:r>
            <a:r>
              <a:rPr lang="en-US" sz="1800" dirty="0" err="1">
                <a:effectLst/>
                <a:latin typeface="LinLibertineT"/>
              </a:rPr>
              <a:t>xCCL</a:t>
            </a:r>
            <a:r>
              <a:rPr lang="en-US" sz="1800" dirty="0">
                <a:effectLst/>
                <a:latin typeface="LinLibertineT"/>
              </a:rPr>
              <a:t> and pure HCCL reach the throughput of 11300 </a:t>
            </a:r>
            <a:r>
              <a:rPr lang="en-US" sz="1800" dirty="0" err="1">
                <a:effectLst/>
                <a:latin typeface="LinLibertineT"/>
              </a:rPr>
              <a:t>img</a:t>
            </a:r>
            <a:r>
              <a:rPr lang="en-US" sz="1800" dirty="0">
                <a:effectLst/>
                <a:latin typeface="LinLibertineT"/>
              </a:rPr>
              <a:t>/sec where the overhead is less than 1% </a:t>
            </a:r>
            <a:endParaRPr lang="en-US" sz="1800" dirty="0">
              <a:effectLst/>
            </a:endParaRPr>
          </a:p>
          <a:p>
            <a:r>
              <a:rPr lang="en-US" sz="1800" dirty="0">
                <a:latin typeface="LinLibertineT"/>
              </a:rPr>
              <a:t>This evaluation proves that our </a:t>
            </a:r>
            <a:r>
              <a:rPr lang="en-US" sz="1800" dirty="0" err="1">
                <a:latin typeface="LinLibertineT"/>
              </a:rPr>
              <a:t>xCCL</a:t>
            </a:r>
            <a:r>
              <a:rPr lang="en-US" sz="1800" dirty="0">
                <a:latin typeface="LinLibertineT"/>
              </a:rPr>
              <a:t> designs can be easily extended to new architectures and collective communication libraries with negligible overheads.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1A74BF-15CE-41C6-50ED-B6B2FA4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Application-Level Evaluation: HCCL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28D799CA-1DC4-B7C4-C6B7-085E0E8DB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035263"/>
              </p:ext>
            </p:extLst>
          </p:nvPr>
        </p:nvGraphicFramePr>
        <p:xfrm>
          <a:off x="397164" y="1174090"/>
          <a:ext cx="4036291" cy="269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822D891-AF03-0CB6-A7DE-0CF88B7F15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554483"/>
              </p:ext>
            </p:extLst>
          </p:nvPr>
        </p:nvGraphicFramePr>
        <p:xfrm>
          <a:off x="4314308" y="1174090"/>
          <a:ext cx="4036291" cy="269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71AD80C-707E-B503-AE38-F7127A622788}"/>
              </a:ext>
            </a:extLst>
          </p:cNvPr>
          <p:cNvSpPr txBox="1">
            <a:spLocks/>
          </p:cNvSpPr>
          <p:nvPr/>
        </p:nvSpPr>
        <p:spPr bwMode="auto">
          <a:xfrm>
            <a:off x="989215" y="3724670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1 Node, 8 HPUs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82D700C-EF3D-C7D4-D694-A023F6D86CE7}"/>
              </a:ext>
            </a:extLst>
          </p:cNvPr>
          <p:cNvSpPr txBox="1">
            <a:spLocks/>
          </p:cNvSpPr>
          <p:nvPr/>
        </p:nvSpPr>
        <p:spPr bwMode="auto">
          <a:xfrm>
            <a:off x="4906359" y="3724670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4 Nodes, 32 HPUs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0044A2E-93C4-0158-6386-FB465019757A}"/>
              </a:ext>
            </a:extLst>
          </p:cNvPr>
          <p:cNvSpPr txBox="1">
            <a:spLocks/>
          </p:cNvSpPr>
          <p:nvPr/>
        </p:nvSpPr>
        <p:spPr bwMode="auto">
          <a:xfrm>
            <a:off x="8155710" y="1399173"/>
            <a:ext cx="4036290" cy="269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90575" indent="-38099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13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523962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2133547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743131" indent="-30479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67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0" kern="0" dirty="0"/>
              <a:t>The container image has already contained prebuilt </a:t>
            </a:r>
            <a:r>
              <a:rPr lang="en-US" sz="1400" b="0" kern="0" dirty="0" err="1"/>
              <a:t>Habaha</a:t>
            </a:r>
            <a:r>
              <a:rPr lang="en-US" sz="1400" b="0" kern="0" dirty="0"/>
              <a:t> TensorFlow and </a:t>
            </a:r>
            <a:r>
              <a:rPr lang="en-US" sz="1400" b="0" kern="0" dirty="0" err="1"/>
              <a:t>Horovod</a:t>
            </a:r>
            <a:r>
              <a:rPr lang="en-US" sz="1400" b="0" kern="0" dirty="0"/>
              <a:t>.</a:t>
            </a:r>
          </a:p>
          <a:p>
            <a:r>
              <a:rPr lang="en-US" sz="1400" b="0" kern="0" dirty="0"/>
              <a:t>The computing kernel is replaced by Habana ops through TensorFlow custom ops, the com </a:t>
            </a:r>
            <a:r>
              <a:rPr lang="en-US" sz="1400" b="0" kern="0" dirty="0" err="1"/>
              <a:t>munication</a:t>
            </a:r>
            <a:r>
              <a:rPr lang="en-US" sz="1400" b="0" kern="0" dirty="0"/>
              <a:t> layer in </a:t>
            </a:r>
            <a:r>
              <a:rPr lang="en-US" sz="1400" b="0" kern="0" dirty="0" err="1"/>
              <a:t>Horovod</a:t>
            </a:r>
            <a:r>
              <a:rPr lang="en-US" sz="1400" b="0" kern="0" dirty="0"/>
              <a:t> is implemented by HCCL directly.</a:t>
            </a:r>
          </a:p>
          <a:p>
            <a:r>
              <a:rPr lang="en-US" sz="1400" b="0" kern="0" dirty="0"/>
              <a:t>Modify the </a:t>
            </a:r>
            <a:r>
              <a:rPr lang="en-US" sz="1400" b="0" kern="0" dirty="0" err="1"/>
              <a:t>Horovod</a:t>
            </a:r>
            <a:r>
              <a:rPr lang="en-US" sz="1400" b="0" kern="0" dirty="0"/>
              <a:t> communication by replacing all </a:t>
            </a:r>
            <a:r>
              <a:rPr lang="en-US" sz="1400" b="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hcclAllreduce</a:t>
            </a:r>
            <a:r>
              <a:rPr lang="en-US" sz="1400" b="0" kern="0" dirty="0"/>
              <a:t> calls with </a:t>
            </a:r>
            <a:r>
              <a:rPr lang="en-US" sz="1400" b="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MPI_Allreduce</a:t>
            </a:r>
            <a:r>
              <a:rPr lang="en-US" sz="1400" b="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kern="0" dirty="0"/>
              <a:t>operations.</a:t>
            </a:r>
          </a:p>
        </p:txBody>
      </p:sp>
    </p:spTree>
    <p:extLst>
      <p:ext uri="{BB962C8B-B14F-4D97-AF65-F5344CB8AC3E}">
        <p14:creationId xmlns:p14="http://schemas.microsoft.com/office/powerpoint/2010/main" val="3804417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A9EAE-D490-43F2-F32E-B504A882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9" y="4830618"/>
            <a:ext cx="10490661" cy="1478745"/>
          </a:xfrm>
        </p:spPr>
        <p:txBody>
          <a:bodyPr/>
          <a:lstStyle/>
          <a:p>
            <a:r>
              <a:rPr lang="en-US" sz="1600" dirty="0">
                <a:latin typeface="LinLibertineT"/>
              </a:rPr>
              <a:t>Our </a:t>
            </a:r>
            <a:r>
              <a:rPr lang="en-US" sz="1600" dirty="0" err="1">
                <a:latin typeface="LinLibertineT"/>
              </a:rPr>
              <a:t>xCCL’s</a:t>
            </a:r>
            <a:r>
              <a:rPr lang="en-US" sz="1600" dirty="0">
                <a:latin typeface="LinLibertineT"/>
              </a:rPr>
              <a:t> performance with the MSCCL backend, mirroring the NCCL trend, with </a:t>
            </a:r>
            <a:r>
              <a:rPr lang="en-US" sz="1600" dirty="0" err="1">
                <a:latin typeface="LinLibertineT"/>
              </a:rPr>
              <a:t>xCCL</a:t>
            </a:r>
            <a:r>
              <a:rPr lang="en-US" sz="1600" dirty="0">
                <a:latin typeface="LinLibertineT"/>
              </a:rPr>
              <a:t> achieving 12300 </a:t>
            </a:r>
            <a:r>
              <a:rPr lang="en-US" sz="1600" dirty="0" err="1">
                <a:latin typeface="LinLibertineT"/>
              </a:rPr>
              <a:t>img</a:t>
            </a:r>
            <a:r>
              <a:rPr lang="en-US" sz="1600" dirty="0">
                <a:latin typeface="LinLibertineT"/>
              </a:rPr>
              <a:t>/sec at batch size 128 on 2 nodes.</a:t>
            </a:r>
          </a:p>
          <a:p>
            <a:r>
              <a:rPr lang="en-US" sz="1600" dirty="0">
                <a:latin typeface="LinLibertineT"/>
              </a:rPr>
              <a:t>This evaluation proves that our </a:t>
            </a:r>
            <a:r>
              <a:rPr lang="en-US" sz="1600" dirty="0" err="1">
                <a:latin typeface="LinLibertineT"/>
              </a:rPr>
              <a:t>xCCL</a:t>
            </a:r>
            <a:r>
              <a:rPr lang="en-US" sz="1600" dirty="0">
                <a:latin typeface="LinLibertineT"/>
              </a:rPr>
              <a:t> designs can be easily extended to new collective communication libraries with negligible overheads.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1A74BF-15CE-41C6-50ED-B6B2FA4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Application-Level Evaluation: MSCCL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28D799CA-1DC4-B7C4-C6B7-085E0E8DB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08652"/>
              </p:ext>
            </p:extLst>
          </p:nvPr>
        </p:nvGraphicFramePr>
        <p:xfrm>
          <a:off x="397164" y="1174090"/>
          <a:ext cx="5375563" cy="337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71AD80C-707E-B503-AE38-F7127A622788}"/>
              </a:ext>
            </a:extLst>
          </p:cNvPr>
          <p:cNvSpPr txBox="1">
            <a:spLocks/>
          </p:cNvSpPr>
          <p:nvPr/>
        </p:nvSpPr>
        <p:spPr bwMode="auto">
          <a:xfrm>
            <a:off x="1658851" y="4277644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1 Node, 8 GPUs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5F50711-7F41-FEAD-0CCC-148401854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738099"/>
              </p:ext>
            </p:extLst>
          </p:nvPr>
        </p:nvGraphicFramePr>
        <p:xfrm>
          <a:off x="6096000" y="1160300"/>
          <a:ext cx="5375563" cy="337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FF9E9D4-7FB5-BC43-7852-95D3C08ACB58}"/>
              </a:ext>
            </a:extLst>
          </p:cNvPr>
          <p:cNvSpPr txBox="1">
            <a:spLocks/>
          </p:cNvSpPr>
          <p:nvPr/>
        </p:nvSpPr>
        <p:spPr bwMode="auto">
          <a:xfrm>
            <a:off x="7357687" y="4263854"/>
            <a:ext cx="2852188" cy="28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2 Node, 16 GPUs</a:t>
            </a:r>
          </a:p>
        </p:txBody>
      </p:sp>
    </p:spTree>
    <p:extLst>
      <p:ext uri="{BB962C8B-B14F-4D97-AF65-F5344CB8AC3E}">
        <p14:creationId xmlns:p14="http://schemas.microsoft.com/office/powerpoint/2010/main" val="115118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8FB826-5E54-3A91-9F75-40650E982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Motivation</a:t>
            </a:r>
          </a:p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Implementation</a:t>
            </a:r>
          </a:p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Evaluation Results</a:t>
            </a:r>
          </a:p>
          <a:p>
            <a:r>
              <a:rPr lang="en-US" b="1" dirty="0">
                <a:solidFill>
                  <a:srgbClr val="FF0000"/>
                </a:solidFill>
                <a:cs typeface="Calibri"/>
              </a:rPr>
              <a:t>Conclusion and Future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F219DC-C584-958D-3A53-CD965AEF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854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2DC9E7-E3DF-1B43-5387-6194AE953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Introduction of </a:t>
            </a:r>
            <a:r>
              <a:rPr lang="en-US" sz="1800" dirty="0" err="1"/>
              <a:t>xCCL</a:t>
            </a:r>
            <a:r>
              <a:rPr lang="en-US" sz="1800" dirty="0"/>
              <a:t> communication runtime for optimal communication-level performance in HPC and Deep Learning on supercomputers.</a:t>
            </a:r>
          </a:p>
          <a:p>
            <a:r>
              <a:rPr lang="en-US" sz="1800" dirty="0"/>
              <a:t>Abstraction layer covering NCCL, RCCL, HCCL, and MSCCL APIs, enabling dynamic selection of hardware-specific API calls.</a:t>
            </a:r>
          </a:p>
          <a:p>
            <a:r>
              <a:rPr lang="en-US" sz="1800" dirty="0"/>
              <a:t>Performance evaluation on </a:t>
            </a:r>
            <a:r>
              <a:rPr lang="en-US" sz="1800" dirty="0" err="1"/>
              <a:t>ThetaGPU</a:t>
            </a:r>
            <a:r>
              <a:rPr lang="en-US" sz="1800" dirty="0"/>
              <a:t>, MRI, and Voyager clusters with NVIDIA GPUs, AMD GPUs, and Habana HPUs.</a:t>
            </a:r>
          </a:p>
          <a:p>
            <a:r>
              <a:rPr lang="en-US" sz="1800" dirty="0"/>
              <a:t>Comprehensive assessment of intra-node and inter-node communication, as well as collective operations across single and multiple GPU nodes using four communication backends.</a:t>
            </a:r>
          </a:p>
          <a:p>
            <a:r>
              <a:rPr lang="en-US" sz="1800" dirty="0"/>
              <a:t>Application-level designs achieving substantial throughput gains over UCC and RCCL by 4.6x and 1.25x.</a:t>
            </a:r>
          </a:p>
          <a:p>
            <a:r>
              <a:rPr lang="en-US" sz="1800" dirty="0"/>
              <a:t>Pioneering communication-level performance evaluation for upcoming Habana Gaudi Processors.</a:t>
            </a:r>
          </a:p>
          <a:p>
            <a:r>
              <a:rPr lang="en-US" sz="1800" dirty="0"/>
              <a:t>Future work aims to extend support to additional hardware such as Intel GPUs or FPGAs and new vendor-specific libraries like </a:t>
            </a:r>
            <a:r>
              <a:rPr lang="en-US" sz="1800" dirty="0" err="1"/>
              <a:t>oneCCL</a:t>
            </a:r>
            <a:r>
              <a:rPr lang="en-US" sz="18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E5781A-6CE2-395D-D9E8-64225B59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777835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856" y="106043"/>
            <a:ext cx="10795461" cy="772767"/>
          </a:xfrm>
        </p:spPr>
        <p:txBody>
          <a:bodyPr/>
          <a:lstStyle/>
          <a:p>
            <a:pPr algn="ctr"/>
            <a:r>
              <a:rPr lang="en-US" sz="4800" dirty="0"/>
              <a:t>Thank You!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5043957" y="1773041"/>
            <a:ext cx="2032000" cy="1524000"/>
            <a:chOff x="1584" y="1008"/>
            <a:chExt cx="624" cy="57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657" y="1051"/>
              <a:ext cx="479" cy="4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440000"/>
                </a:gs>
              </a:gsLst>
              <a:path path="rect">
                <a:fillToRect r="100000" b="100000"/>
              </a:path>
            </a:gra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 dirty="0"/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1731" y="1122"/>
              <a:ext cx="111" cy="71"/>
              <a:chOff x="1440" y="1200"/>
              <a:chExt cx="864" cy="720"/>
            </a:xfrm>
          </p:grpSpPr>
          <p:sp>
            <p:nvSpPr>
              <p:cNvPr id="107" name="Rectangle 7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108" name="Rectangle 8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109" name="Rectangle 9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110" name="Rectangle 10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111" name="Oval 11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112" name="Line 12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113" name="Line 1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114" name="Line 1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115" name="Line 15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116" name="Line 16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117" name="Line 17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1977" y="1322"/>
              <a:ext cx="110" cy="71"/>
              <a:chOff x="1440" y="1200"/>
              <a:chExt cx="864" cy="720"/>
            </a:xfrm>
          </p:grpSpPr>
          <p:sp>
            <p:nvSpPr>
              <p:cNvPr id="96" name="Rectangle 1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97" name="Rectangle 2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98" name="Rectangle 2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99" name="Rectangle 2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100" name="Oval 23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101" name="Line 24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102" name="Line 2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103" name="Line 2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104" name="Line 27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105" name="Line 28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106" name="Line 2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</p:grp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1854" y="1393"/>
              <a:ext cx="110" cy="71"/>
              <a:chOff x="1440" y="1200"/>
              <a:chExt cx="864" cy="720"/>
            </a:xfrm>
          </p:grpSpPr>
          <p:sp>
            <p:nvSpPr>
              <p:cNvPr id="85" name="Rectangle 3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86" name="Rectangle 32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87" name="Rectangle 33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88" name="Rectangle 34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89" name="Oval 35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90" name="Line 36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91" name="Line 3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92" name="Line 3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93" name="Line 39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94" name="Line 40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95" name="Line 41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1964" y="1134"/>
              <a:ext cx="111" cy="71"/>
              <a:chOff x="1440" y="1200"/>
              <a:chExt cx="864" cy="720"/>
            </a:xfrm>
          </p:grpSpPr>
          <p:sp>
            <p:nvSpPr>
              <p:cNvPr id="74" name="Rectangle 4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75" name="Rectangle 44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76" name="Rectangle 45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77" name="Rectangle 46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78" name="Oval 47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79" name="Line 48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80" name="Line 49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81" name="Line 50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82" name="Line 51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83" name="Line 52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84" name="Line 53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1719" y="1334"/>
              <a:ext cx="110" cy="71"/>
              <a:chOff x="1440" y="1200"/>
              <a:chExt cx="864" cy="720"/>
            </a:xfrm>
          </p:grpSpPr>
          <p:sp>
            <p:nvSpPr>
              <p:cNvPr id="63" name="Rectangle 55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64" name="Rectangle 56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67" name="Oval 59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68" name="Line 60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69" name="Line 61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70" name="Line 62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71" name="Line 63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72" name="Line 64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73" name="Line 65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</p:grp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1682" y="1228"/>
              <a:ext cx="110" cy="71"/>
              <a:chOff x="1440" y="1200"/>
              <a:chExt cx="864" cy="720"/>
            </a:xfrm>
          </p:grpSpPr>
          <p:sp>
            <p:nvSpPr>
              <p:cNvPr id="52" name="Rectangle 67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53" name="Rectangle 68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54" name="Rectangle 69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55" name="Rectangle 70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56" name="Oval 71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57" name="Line 72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58" name="Line 7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59" name="Line 7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60" name="Line 75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61" name="Line 76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62" name="Line 77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</p:grpSp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1854" y="1075"/>
              <a:ext cx="110" cy="71"/>
              <a:chOff x="1440" y="1200"/>
              <a:chExt cx="864" cy="720"/>
            </a:xfrm>
          </p:grpSpPr>
          <p:sp>
            <p:nvSpPr>
              <p:cNvPr id="41" name="Rectangle 7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42" name="Rectangle 8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43" name="Rectangle 8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44" name="Rectangle 8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45" name="Oval 83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46" name="Line 84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47" name="Line 8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48" name="Line 8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49" name="Line 87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50" name="Line 88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51" name="Line 8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</p:grp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2013" y="1228"/>
              <a:ext cx="111" cy="71"/>
              <a:chOff x="1440" y="1200"/>
              <a:chExt cx="864" cy="720"/>
            </a:xfrm>
          </p:grpSpPr>
          <p:sp>
            <p:nvSpPr>
              <p:cNvPr id="30" name="Rectangle 9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31" name="Rectangle 92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32" name="Rectangle 93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33" name="Rectangle 94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34" name="Oval 95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133" dirty="0"/>
              </a:p>
            </p:txBody>
          </p:sp>
          <p:sp>
            <p:nvSpPr>
              <p:cNvPr id="35" name="Line 96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36" name="Line 9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37" name="Line 9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38" name="Line 99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39" name="Line 100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  <p:sp>
            <p:nvSpPr>
              <p:cNvPr id="40" name="Line 101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133" dirty="0"/>
              </a:p>
            </p:txBody>
          </p:sp>
        </p:grpSp>
        <p:sp>
          <p:nvSpPr>
            <p:cNvPr id="19" name="Rectangle 102"/>
            <p:cNvSpPr>
              <a:spLocks noChangeArrowheads="1"/>
            </p:cNvSpPr>
            <p:nvPr/>
          </p:nvSpPr>
          <p:spPr bwMode="auto">
            <a:xfrm>
              <a:off x="1891" y="1193"/>
              <a:ext cx="24" cy="165"/>
            </a:xfrm>
            <a:prstGeom prst="rect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 dirty="0"/>
            </a:p>
          </p:txBody>
        </p:sp>
        <p:sp>
          <p:nvSpPr>
            <p:cNvPr id="20" name="Line 103"/>
            <p:cNvSpPr>
              <a:spLocks noChangeShapeType="1"/>
            </p:cNvSpPr>
            <p:nvPr/>
          </p:nvSpPr>
          <p:spPr bwMode="auto">
            <a:xfrm>
              <a:off x="1817" y="1181"/>
              <a:ext cx="74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 dirty="0"/>
            </a:p>
          </p:txBody>
        </p:sp>
        <p:sp>
          <p:nvSpPr>
            <p:cNvPr id="21" name="Line 104"/>
            <p:cNvSpPr>
              <a:spLocks noChangeShapeType="1"/>
            </p:cNvSpPr>
            <p:nvPr/>
          </p:nvSpPr>
          <p:spPr bwMode="auto">
            <a:xfrm>
              <a:off x="1792" y="1263"/>
              <a:ext cx="99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 dirty="0"/>
            </a:p>
          </p:txBody>
        </p:sp>
        <p:sp>
          <p:nvSpPr>
            <p:cNvPr id="22" name="Line 105"/>
            <p:cNvSpPr>
              <a:spLocks noChangeShapeType="1"/>
            </p:cNvSpPr>
            <p:nvPr/>
          </p:nvSpPr>
          <p:spPr bwMode="auto">
            <a:xfrm flipV="1">
              <a:off x="1817" y="1287"/>
              <a:ext cx="74" cy="7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 dirty="0"/>
            </a:p>
          </p:txBody>
        </p:sp>
        <p:sp>
          <p:nvSpPr>
            <p:cNvPr id="23" name="Line 106"/>
            <p:cNvSpPr>
              <a:spLocks noChangeShapeType="1"/>
            </p:cNvSpPr>
            <p:nvPr/>
          </p:nvSpPr>
          <p:spPr bwMode="auto">
            <a:xfrm flipH="1">
              <a:off x="1915" y="1181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 dirty="0"/>
            </a:p>
          </p:txBody>
        </p:sp>
        <p:sp>
          <p:nvSpPr>
            <p:cNvPr id="24" name="Line 107"/>
            <p:cNvSpPr>
              <a:spLocks noChangeShapeType="1"/>
            </p:cNvSpPr>
            <p:nvPr/>
          </p:nvSpPr>
          <p:spPr bwMode="auto">
            <a:xfrm flipH="1">
              <a:off x="1915" y="1263"/>
              <a:ext cx="98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 dirty="0"/>
            </a:p>
          </p:txBody>
        </p:sp>
        <p:sp>
          <p:nvSpPr>
            <p:cNvPr id="25" name="Line 108"/>
            <p:cNvSpPr>
              <a:spLocks noChangeShapeType="1"/>
            </p:cNvSpPr>
            <p:nvPr/>
          </p:nvSpPr>
          <p:spPr bwMode="auto">
            <a:xfrm flipH="1" flipV="1">
              <a:off x="1915" y="1287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 dirty="0"/>
            </a:p>
          </p:txBody>
        </p:sp>
        <p:sp>
          <p:nvSpPr>
            <p:cNvPr id="26" name="Line 109"/>
            <p:cNvSpPr>
              <a:spLocks noChangeShapeType="1"/>
            </p:cNvSpPr>
            <p:nvPr/>
          </p:nvSpPr>
          <p:spPr bwMode="auto">
            <a:xfrm flipV="1">
              <a:off x="1903" y="1358"/>
              <a:ext cx="0" cy="35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 dirty="0"/>
            </a:p>
          </p:txBody>
        </p:sp>
        <p:sp>
          <p:nvSpPr>
            <p:cNvPr id="27" name="Line 110"/>
            <p:cNvSpPr>
              <a:spLocks noChangeShapeType="1"/>
            </p:cNvSpPr>
            <p:nvPr/>
          </p:nvSpPr>
          <p:spPr bwMode="auto">
            <a:xfrm>
              <a:off x="1903" y="1146"/>
              <a:ext cx="0" cy="47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133" dirty="0"/>
            </a:p>
          </p:txBody>
        </p:sp>
        <p:sp>
          <p:nvSpPr>
            <p:cNvPr id="28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584" y="1008"/>
              <a:ext cx="624" cy="53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9381227"/>
                </a:avLst>
              </a:prstTxWarp>
            </a:bodyPr>
            <a:lstStyle/>
            <a:p>
              <a:pPr algn="ctr"/>
              <a:r>
                <a:rPr lang="en-US" sz="3733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Garamond"/>
                </a:rPr>
                <a:t>Network Based Computing</a:t>
              </a:r>
            </a:p>
          </p:txBody>
        </p:sp>
        <p:sp>
          <p:nvSpPr>
            <p:cNvPr id="29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1668" y="1475"/>
              <a:ext cx="444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Garamond"/>
                </a:rPr>
                <a:t>Laboratory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3025721" y="335158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zh-CN" sz="2400" b="0" dirty="0">
                <a:latin typeface="Calibri"/>
                <a:ea typeface="宋体" pitchFamily="2" charset="-122"/>
                <a:cs typeface="Calibri"/>
              </a:rPr>
              <a:t>Network-Based Computing Laboratory</a:t>
            </a:r>
          </a:p>
          <a:p>
            <a:pPr algn="ctr">
              <a:buFontTx/>
              <a:buNone/>
            </a:pPr>
            <a:r>
              <a:rPr lang="en-US" altLang="zh-CN" sz="2400" b="0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  <a:hlinkClick r:id="rId3"/>
              </a:rPr>
              <a:t>http://nowlab.cse.ohio-state.edu</a:t>
            </a:r>
            <a:r>
              <a:rPr lang="en-US" altLang="zh-CN" sz="2400" b="0" dirty="0">
                <a:solidFill>
                  <a:schemeClr val="hlink"/>
                </a:solidFill>
                <a:ea typeface="宋体" pitchFamily="2" charset="-122"/>
                <a:hlinkClick r:id="rId3"/>
              </a:rPr>
              <a:t>/</a:t>
            </a:r>
            <a:endParaRPr lang="en-US" altLang="zh-CN" sz="2400" b="0" dirty="0">
              <a:solidFill>
                <a:schemeClr val="hlink"/>
              </a:solidFill>
              <a:ea typeface="宋体" pitchFamily="2" charset="-122"/>
            </a:endParaRPr>
          </a:p>
        </p:txBody>
      </p:sp>
      <p:sp>
        <p:nvSpPr>
          <p:cNvPr id="121" name="Rectangle 3"/>
          <p:cNvSpPr txBox="1">
            <a:spLocks noChangeArrowheads="1"/>
          </p:cNvSpPr>
          <p:nvPr/>
        </p:nvSpPr>
        <p:spPr>
          <a:xfrm>
            <a:off x="991985" y="851619"/>
            <a:ext cx="10363200" cy="5486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en-US" sz="2133" b="0" dirty="0">
                <a:solidFill>
                  <a:schemeClr val="tx2"/>
                </a:solidFill>
                <a:hlinkClick r:id="rId4"/>
              </a:rPr>
              <a:t>chen.10252@osu.edu </a:t>
            </a:r>
            <a:endParaRPr lang="en-US" sz="2133" b="0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9639" y="4760692"/>
            <a:ext cx="3781452" cy="1590547"/>
            <a:chOff x="19167" y="3097058"/>
            <a:chExt cx="4682259" cy="1752861"/>
          </a:xfrm>
        </p:grpSpPr>
        <p:sp>
          <p:nvSpPr>
            <p:cNvPr id="122" name="Rectangle 114"/>
            <p:cNvSpPr>
              <a:spLocks noChangeArrowheads="1"/>
            </p:cNvSpPr>
            <p:nvPr/>
          </p:nvSpPr>
          <p:spPr bwMode="auto">
            <a:xfrm>
              <a:off x="19167" y="4250551"/>
              <a:ext cx="4682259" cy="599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67" b="0" dirty="0">
                  <a:latin typeface="Calibri"/>
                  <a:ea typeface="宋体" pitchFamily="2" charset="-122"/>
                  <a:cs typeface="Calibri"/>
                </a:rPr>
                <a:t>The High-Performance MPI/PGAS Project</a:t>
              </a:r>
            </a:p>
            <a:p>
              <a:pPr algn="ctr"/>
              <a:r>
                <a:rPr lang="en-US" altLang="zh-CN" sz="1467" b="0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http://mvapich.cse.ohio-state.edu/</a:t>
              </a:r>
              <a:endParaRPr lang="zh-CN" altLang="en-US" sz="1467" b="0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17" y="3097058"/>
              <a:ext cx="2880119" cy="102080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023778" y="4614819"/>
            <a:ext cx="3781452" cy="1767632"/>
            <a:chOff x="5154404" y="876229"/>
            <a:chExt cx="4682259" cy="1948018"/>
          </a:xfrm>
        </p:grpSpPr>
        <p:sp>
          <p:nvSpPr>
            <p:cNvPr id="123" name="Rectangle 114"/>
            <p:cNvSpPr>
              <a:spLocks noChangeArrowheads="1"/>
            </p:cNvSpPr>
            <p:nvPr/>
          </p:nvSpPr>
          <p:spPr bwMode="auto">
            <a:xfrm>
              <a:off x="5154404" y="2224879"/>
              <a:ext cx="4682259" cy="599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67" b="0" dirty="0">
                  <a:latin typeface="Calibri"/>
                  <a:ea typeface="宋体" pitchFamily="2" charset="-122"/>
                  <a:cs typeface="Calibri"/>
                </a:rPr>
                <a:t>The High-Performance Deep Learning Project</a:t>
              </a:r>
            </a:p>
            <a:p>
              <a:pPr algn="ctr"/>
              <a:r>
                <a:rPr lang="en-US" altLang="zh-CN" sz="1467" b="0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http://hidl.cse.ohio-state.edu/</a:t>
              </a:r>
              <a:endParaRPr lang="zh-CN" altLang="en-US" sz="1467" b="0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704" y="876229"/>
              <a:ext cx="2093162" cy="134528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108842" y="4750566"/>
            <a:ext cx="3781452" cy="1631428"/>
            <a:chOff x="4614142" y="3202904"/>
            <a:chExt cx="4682259" cy="1797917"/>
          </a:xfrm>
        </p:grpSpPr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1359" y="3202904"/>
              <a:ext cx="2444337" cy="1167193"/>
            </a:xfrm>
            <a:prstGeom prst="rect">
              <a:avLst/>
            </a:prstGeom>
          </p:spPr>
        </p:pic>
        <p:sp>
          <p:nvSpPr>
            <p:cNvPr id="125" name="Rectangle 114"/>
            <p:cNvSpPr>
              <a:spLocks noChangeArrowheads="1"/>
            </p:cNvSpPr>
            <p:nvPr/>
          </p:nvSpPr>
          <p:spPr bwMode="auto">
            <a:xfrm>
              <a:off x="4614142" y="4401452"/>
              <a:ext cx="4682259" cy="59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67" b="0" dirty="0">
                  <a:latin typeface="Calibri"/>
                  <a:ea typeface="宋体" pitchFamily="2" charset="-122"/>
                  <a:cs typeface="Calibri"/>
                </a:rPr>
                <a:t>The High-Performance Big Data Project</a:t>
              </a:r>
            </a:p>
            <a:p>
              <a:pPr algn="ctr"/>
              <a:r>
                <a:rPr lang="en-US" altLang="zh-CN" sz="1467" b="0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http://hibd.cse.ohio-state.edu/</a:t>
              </a:r>
              <a:endParaRPr lang="zh-CN" altLang="en-US" sz="1467" b="0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</p:grpSp>
      <p:pic>
        <p:nvPicPr>
          <p:cNvPr id="124" name="Picture 123">
            <a:extLst>
              <a:ext uri="{FF2B5EF4-FFF2-40B4-BE49-F238E27FC236}">
                <a16:creationId xmlns:a16="http://schemas.microsoft.com/office/drawing/2014/main" id="{F01AA032-3DA5-BA4C-A5BC-DD8D724BA76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549" t="22035" r="32254" b="23988"/>
          <a:stretch/>
        </p:blipFill>
        <p:spPr>
          <a:xfrm>
            <a:off x="887165" y="3180626"/>
            <a:ext cx="645953" cy="541831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39A6226E-BFF8-F042-9E6C-CDB72E5F6815}"/>
              </a:ext>
            </a:extLst>
          </p:cNvPr>
          <p:cNvSpPr/>
          <p:nvPr/>
        </p:nvSpPr>
        <p:spPr>
          <a:xfrm>
            <a:off x="1486744" y="3312832"/>
            <a:ext cx="1245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+mn-lt"/>
              </a:rPr>
              <a:t>Follow us on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09ACF8C-9FD6-9042-8A69-6291150E952B}"/>
              </a:ext>
            </a:extLst>
          </p:cNvPr>
          <p:cNvSpPr/>
          <p:nvPr/>
        </p:nvSpPr>
        <p:spPr>
          <a:xfrm>
            <a:off x="775418" y="3792312"/>
            <a:ext cx="2691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hlinkClick r:id="rId9"/>
              </a:rPr>
              <a:t>https://twitter.com/mvapich</a:t>
            </a:r>
            <a:r>
              <a:rPr 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41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7"/>
    </mc:Choice>
    <mc:Fallback xmlns="">
      <p:transition spd="slow" advTm="475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4ACD18-BC36-C178-F181-1A8956963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emergence of deep learning applications and frameworks</a:t>
            </a:r>
          </a:p>
          <a:p>
            <a:pPr lvl="1"/>
            <a:r>
              <a:rPr lang="en-US" sz="2000" dirty="0"/>
              <a:t>Early (2014) frameworks used a single fast GPU</a:t>
            </a:r>
          </a:p>
          <a:p>
            <a:pPr lvl="1"/>
            <a:r>
              <a:rPr lang="en-US" sz="2000" dirty="0"/>
              <a:t>Today, parallel training on multiple GPUs and multiple nodes is being supported by most frameworks</a:t>
            </a:r>
          </a:p>
          <a:p>
            <a:pPr lvl="1"/>
            <a:r>
              <a:rPr lang="en-US" sz="2000" dirty="0"/>
              <a:t>A lot of fragmentation in the efforts (</a:t>
            </a:r>
            <a:r>
              <a:rPr lang="en-US" sz="2000" dirty="0" err="1"/>
              <a:t>Horovod</a:t>
            </a:r>
            <a:r>
              <a:rPr lang="en-US" sz="2000" dirty="0"/>
              <a:t>, MPI, NCCL, </a:t>
            </a:r>
            <a:r>
              <a:rPr lang="en-US" sz="2000" dirty="0" err="1"/>
              <a:t>Gloo</a:t>
            </a:r>
            <a:r>
              <a:rPr lang="en-US" sz="2000" dirty="0"/>
              <a:t>, </a:t>
            </a:r>
            <a:r>
              <a:rPr lang="en-US" sz="2000" dirty="0" err="1"/>
              <a:t>gRPC</a:t>
            </a:r>
            <a:r>
              <a:rPr lang="en-US" sz="2000" dirty="0"/>
              <a:t>, etc.)</a:t>
            </a:r>
            <a:endParaRPr lang="en-US" sz="2400" dirty="0"/>
          </a:p>
          <a:p>
            <a:r>
              <a:rPr lang="en-US" sz="2800" dirty="0"/>
              <a:t>The development of HPC supports</a:t>
            </a:r>
          </a:p>
          <a:p>
            <a:pPr lvl="1"/>
            <a:r>
              <a:rPr lang="en-US" sz="2000" dirty="0"/>
              <a:t>Multi-core/many-core technologies</a:t>
            </a:r>
          </a:p>
          <a:p>
            <a:pPr lvl="1"/>
            <a:r>
              <a:rPr lang="en-US" sz="2000" dirty="0"/>
              <a:t>Remote Direct Memory Access (RDMA)-enabled networking (InfiniBand, </a:t>
            </a:r>
            <a:r>
              <a:rPr lang="en-US" sz="2000" dirty="0" err="1"/>
              <a:t>RoCE</a:t>
            </a:r>
            <a:r>
              <a:rPr lang="en-US" sz="2000" dirty="0"/>
              <a:t>, and Slingshot)</a:t>
            </a:r>
          </a:p>
          <a:p>
            <a:pPr lvl="1"/>
            <a:r>
              <a:rPr lang="en-US" sz="2000" dirty="0"/>
              <a:t>Solid State Drives (SSDs), Non-Volatile Random-Access Memory (NVRAM), </a:t>
            </a:r>
            <a:r>
              <a:rPr lang="en-US" sz="2000" dirty="0" err="1"/>
              <a:t>NVMe</a:t>
            </a:r>
            <a:r>
              <a:rPr lang="en-US" sz="2000" dirty="0"/>
              <a:t>-SSD</a:t>
            </a:r>
          </a:p>
          <a:p>
            <a:pPr lvl="1"/>
            <a:r>
              <a:rPr lang="en-US" sz="2000" dirty="0"/>
              <a:t>Accelerators (NVIDIA GPGPUs, AMD GPUs, Habana Gaudi)</a:t>
            </a:r>
          </a:p>
          <a:p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6197F2-432D-E878-3DD8-E7E604AA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Modern HPC for DL Frameworks</a:t>
            </a:r>
          </a:p>
        </p:txBody>
      </p:sp>
    </p:spTree>
    <p:extLst>
      <p:ext uri="{BB962C8B-B14F-4D97-AF65-F5344CB8AC3E}">
        <p14:creationId xmlns:p14="http://schemas.microsoft.com/office/powerpoint/2010/main" val="230824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F4AC58-257D-0F96-054A-3AB647E05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MPI: communication paradigm used in HPC systems to enable communication across processes, modern GPUs, and new network interconnect.</a:t>
            </a:r>
          </a:p>
          <a:p>
            <a:pPr lvl="1"/>
            <a:r>
              <a:rPr lang="en-US" sz="2000" dirty="0"/>
              <a:t>GPU-aware MPI libraries: facilitate direct GPU-to-GPU data transfers</a:t>
            </a:r>
          </a:p>
          <a:p>
            <a:r>
              <a:rPr lang="en-US" sz="2000" dirty="0"/>
              <a:t>Vendor-specific communication libraries: GPU vendors provide it to attain superior collective communication performance, particularly tailored for deep learning (DL) applications.</a:t>
            </a:r>
          </a:p>
          <a:p>
            <a:pPr lvl="1"/>
            <a:r>
              <a:rPr lang="en-US" sz="2000" dirty="0"/>
              <a:t>E.g.: NVIDIA Collective Communication Library (NCCL), </a:t>
            </a:r>
            <a:r>
              <a:rPr lang="en-US" sz="2000" dirty="0" err="1"/>
              <a:t>ROCm</a:t>
            </a:r>
            <a:r>
              <a:rPr lang="en-US" sz="2000" dirty="0"/>
              <a:t> Collective Communication Library (RCCL), Habana Collective Communications Library (HCCL), Microsoft Collective Communication Library (MSCCL)</a:t>
            </a:r>
          </a:p>
          <a:p>
            <a:r>
              <a:rPr lang="en-US" sz="2000" dirty="0"/>
              <a:t>Application developers are often responsible for porting or updating their codes to utilize these vender-communication APIs.</a:t>
            </a:r>
          </a:p>
          <a:p>
            <a:pPr lvl="1"/>
            <a:r>
              <a:rPr lang="en-US" sz="2000" dirty="0"/>
              <a:t>It requires extensive knowledge and can lead to decreased productivity and potential inconsistencies across various hardware platforms.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9618B-960A-0E5B-BB50-1ACB7B25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</a:t>
            </a:r>
          </a:p>
        </p:txBody>
      </p:sp>
    </p:spTree>
    <p:extLst>
      <p:ext uri="{BB962C8B-B14F-4D97-AF65-F5344CB8AC3E}">
        <p14:creationId xmlns:p14="http://schemas.microsoft.com/office/powerpoint/2010/main" val="373296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8FB826-5E54-3A91-9F75-40650E982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Introduction</a:t>
            </a:r>
          </a:p>
          <a:p>
            <a:r>
              <a:rPr lang="en-US" b="1" dirty="0">
                <a:solidFill>
                  <a:srgbClr val="FF0000"/>
                </a:solidFill>
                <a:cs typeface="Calibri"/>
              </a:rPr>
              <a:t>Motivation</a:t>
            </a:r>
          </a:p>
          <a:p>
            <a:r>
              <a:rPr lang="en-US" b="1" dirty="0">
                <a:cs typeface="Calibri"/>
              </a:rPr>
              <a:t>Implementation</a:t>
            </a:r>
          </a:p>
          <a:p>
            <a:r>
              <a:rPr lang="en-US" b="1" dirty="0">
                <a:cs typeface="Calibri"/>
              </a:rPr>
              <a:t>Evaluation Results</a:t>
            </a:r>
          </a:p>
          <a:p>
            <a:r>
              <a:rPr lang="en-US" b="1" dirty="0">
                <a:cs typeface="Calibri"/>
              </a:rPr>
              <a:t>Conclusion and Future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F219DC-C584-958D-3A53-CD965AEF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1844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FAB183-DB13-9413-4B01-E1EA78202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9" y="1205348"/>
            <a:ext cx="7459285" cy="5104015"/>
          </a:xfrm>
        </p:spPr>
        <p:txBody>
          <a:bodyPr/>
          <a:lstStyle/>
          <a:p>
            <a:r>
              <a:rPr lang="en-US" sz="2000" dirty="0"/>
              <a:t>Why not rely solely on traditional MPI libraries or vendor-specific communication libraries (CCLs)?</a:t>
            </a:r>
          </a:p>
          <a:p>
            <a:r>
              <a:rPr lang="en-US" sz="2000" dirty="0"/>
              <a:t>CCLs have superior performance for </a:t>
            </a:r>
            <a:r>
              <a:rPr lang="en-US" sz="2000" b="1" dirty="0"/>
              <a:t>larger</a:t>
            </a:r>
            <a:r>
              <a:rPr lang="en-US" sz="2000" dirty="0"/>
              <a:t> message transfers</a:t>
            </a:r>
          </a:p>
          <a:p>
            <a:pPr lvl="1"/>
            <a:r>
              <a:rPr lang="en-US" sz="2000" dirty="0"/>
              <a:t>Higher overheads for small messages</a:t>
            </a:r>
          </a:p>
          <a:p>
            <a:r>
              <a:rPr lang="en-US" sz="2000" dirty="0"/>
              <a:t>High efforts for porting previous designs to use CCLs</a:t>
            </a:r>
          </a:p>
          <a:p>
            <a:pPr lvl="1"/>
            <a:r>
              <a:rPr lang="en-US" sz="2000" dirty="0"/>
              <a:t>CCLs do not adhere to the MPI standard</a:t>
            </a:r>
          </a:p>
          <a:p>
            <a:pPr lvl="1"/>
            <a:r>
              <a:rPr lang="en-US" sz="2000" dirty="0"/>
              <a:t>Consider the emergence of new architectures and evolving communication libraries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B06C32-32BA-7F8D-E5FD-0CF2EB77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4F6DA-3931-3A70-6560-1BB083817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292" y="3594596"/>
            <a:ext cx="3217025" cy="2144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E5A7D-1897-9039-4332-BF37EFD5A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292" y="1011467"/>
            <a:ext cx="3217025" cy="2144683"/>
          </a:xfrm>
          <a:prstGeom prst="rect">
            <a:avLst/>
          </a:prstGeom>
        </p:spPr>
      </p:pic>
      <p:sp>
        <p:nvSpPr>
          <p:cNvPr id="8" name="Shape 116">
            <a:extLst>
              <a:ext uri="{FF2B5EF4-FFF2-40B4-BE49-F238E27FC236}">
                <a16:creationId xmlns:a16="http://schemas.microsoft.com/office/drawing/2014/main" id="{528E13A0-13B2-8CF8-7B59-7A197CFEAA48}"/>
              </a:ext>
            </a:extLst>
          </p:cNvPr>
          <p:cNvSpPr txBox="1"/>
          <p:nvPr/>
        </p:nvSpPr>
        <p:spPr>
          <a:xfrm>
            <a:off x="8354292" y="3024511"/>
            <a:ext cx="3217025" cy="70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047" tIns="63047" rIns="63047" bIns="63047" anchor="t" anchorCtr="0">
            <a:noAutofit/>
          </a:bodyPr>
          <a:lstStyle/>
          <a:p>
            <a:pPr marL="46036">
              <a:buSzPct val="120000"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Comparison of MPI and NCCL </a:t>
            </a:r>
            <a:r>
              <a:rPr lang="en-GB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Allreduce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 latency using 32 GPUs (4 nodes) on a DGX A100 system.</a:t>
            </a:r>
          </a:p>
        </p:txBody>
      </p:sp>
      <p:sp>
        <p:nvSpPr>
          <p:cNvPr id="9" name="Shape 116">
            <a:extLst>
              <a:ext uri="{FF2B5EF4-FFF2-40B4-BE49-F238E27FC236}">
                <a16:creationId xmlns:a16="http://schemas.microsoft.com/office/drawing/2014/main" id="{BF7D53BA-1DD7-7159-972E-DE2368582C5B}"/>
              </a:ext>
            </a:extLst>
          </p:cNvPr>
          <p:cNvSpPr txBox="1"/>
          <p:nvPr/>
        </p:nvSpPr>
        <p:spPr>
          <a:xfrm>
            <a:off x="8354292" y="5607639"/>
            <a:ext cx="3217025" cy="70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047" tIns="63047" rIns="63047" bIns="63047" anchor="t" anchorCtr="0">
            <a:noAutofit/>
          </a:bodyPr>
          <a:lstStyle/>
          <a:p>
            <a:pPr marL="46036">
              <a:buSzPct val="120000"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Comparison of MPI and RCCL </a:t>
            </a:r>
            <a:r>
              <a:rPr lang="en-GB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Allgather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 latency using 8 GPUs (4 nodes) on an AMD GPU system.</a:t>
            </a:r>
          </a:p>
        </p:txBody>
      </p:sp>
    </p:spTree>
    <p:extLst>
      <p:ext uri="{BB962C8B-B14F-4D97-AF65-F5344CB8AC3E}">
        <p14:creationId xmlns:p14="http://schemas.microsoft.com/office/powerpoint/2010/main" val="75997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266BA5-9AE2-B0BB-71BB-B07A892B6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9" y="1205348"/>
            <a:ext cx="10699667" cy="5104015"/>
          </a:xfrm>
        </p:spPr>
        <p:txBody>
          <a:bodyPr/>
          <a:lstStyle/>
          <a:p>
            <a:r>
              <a:rPr lang="en-US" sz="1800" dirty="0"/>
              <a:t>MPI-</a:t>
            </a:r>
            <a:r>
              <a:rPr lang="en-US" sz="1800" dirty="0" err="1"/>
              <a:t>xCCL</a:t>
            </a:r>
            <a:r>
              <a:rPr lang="en-US" sz="1800" dirty="0"/>
              <a:t>: a unified, portable communication interface that supports various vendor accelerators, enabling users and developers to dynamically leverage the best features from diverse implementations in an application-transparent manner</a:t>
            </a:r>
          </a:p>
          <a:p>
            <a:r>
              <a:rPr lang="en-US" sz="1800" dirty="0"/>
              <a:t>User perspective:</a:t>
            </a:r>
          </a:p>
          <a:p>
            <a:pPr lvl="1"/>
            <a:r>
              <a:rPr lang="en-US" sz="1800" dirty="0"/>
              <a:t>Utilize different CCLs across architectures without modifying their code and with standard MPI APIs.</a:t>
            </a:r>
          </a:p>
          <a:p>
            <a:pPr lvl="1"/>
            <a:r>
              <a:rPr lang="en-US" sz="1800" dirty="0"/>
              <a:t>Manage the complexities of underlying CCL APIs and logic, e.g.: stream handling</a:t>
            </a:r>
          </a:p>
          <a:p>
            <a:pPr lvl="1"/>
            <a:r>
              <a:rPr lang="en-US" sz="1800" dirty="0"/>
              <a:t>Support automatic error handling , e.g.: </a:t>
            </a:r>
            <a:r>
              <a:rPr lang="en-US" sz="1800" dirty="0">
                <a:effectLst/>
                <a:latin typeface="LinLibertineT"/>
              </a:rPr>
              <a:t>falling back to traditional MPI communication </a:t>
            </a:r>
            <a:endParaRPr lang="en-US" sz="1400" dirty="0"/>
          </a:p>
          <a:p>
            <a:pPr lvl="1"/>
            <a:r>
              <a:rPr lang="en-US" sz="1800" dirty="0"/>
              <a:t>Include common MPI non-blocking collective operations</a:t>
            </a:r>
          </a:p>
          <a:p>
            <a:pPr lvl="1"/>
            <a:r>
              <a:rPr lang="en-US" sz="1800" dirty="0"/>
              <a:t>Optimize performance across a wide range of message sizes by using </a:t>
            </a:r>
            <a:r>
              <a:rPr lang="en-US" sz="1800" dirty="0">
                <a:effectLst/>
                <a:latin typeface="LinLibertineT"/>
              </a:rPr>
              <a:t>the hybrid designs </a:t>
            </a:r>
            <a:endParaRPr lang="en-US" sz="1400" dirty="0"/>
          </a:p>
          <a:p>
            <a:pPr lvl="1"/>
            <a:r>
              <a:rPr lang="en-US" sz="1800" dirty="0"/>
              <a:t>T</a:t>
            </a:r>
            <a:r>
              <a:rPr lang="en-US" sz="1800" dirty="0">
                <a:effectLst/>
                <a:latin typeface="LinLibertineT"/>
              </a:rPr>
              <a:t>ake advantage of the same features and functionalities provided by pure CCLs </a:t>
            </a:r>
          </a:p>
          <a:p>
            <a:r>
              <a:rPr lang="en-US" sz="1800" dirty="0">
                <a:effectLst/>
                <a:latin typeface="LinLibertineT"/>
              </a:rPr>
              <a:t>Developer perspective:</a:t>
            </a:r>
            <a:endParaRPr lang="en-US" sz="1400" dirty="0"/>
          </a:p>
          <a:p>
            <a:pPr lvl="1"/>
            <a:r>
              <a:rPr lang="en-US" sz="1800" dirty="0"/>
              <a:t>Provide a unified layer for implementing collective operations, eliminating the need to customize algorithms and functions for each new CCL</a:t>
            </a:r>
          </a:p>
          <a:p>
            <a:pPr lvl="1"/>
            <a:r>
              <a:rPr lang="en-US" sz="1800" dirty="0"/>
              <a:t>Provide a scalable design that can be easily extended to support upcoming architectures and CCLs</a:t>
            </a:r>
          </a:p>
          <a:p>
            <a:pPr lvl="1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A974AD-BCC7-7954-F58A-724D8D9E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(cont’d)</a:t>
            </a:r>
          </a:p>
        </p:txBody>
      </p:sp>
    </p:spTree>
    <p:extLst>
      <p:ext uri="{BB962C8B-B14F-4D97-AF65-F5344CB8AC3E}">
        <p14:creationId xmlns:p14="http://schemas.microsoft.com/office/powerpoint/2010/main" val="136950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8FB826-5E54-3A91-9F75-40650E982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Introduction</a:t>
            </a:r>
          </a:p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Motivation</a:t>
            </a:r>
          </a:p>
          <a:p>
            <a:r>
              <a:rPr lang="en-US" b="1" dirty="0">
                <a:solidFill>
                  <a:srgbClr val="FF0000"/>
                </a:solidFill>
                <a:cs typeface="Calibri"/>
              </a:rPr>
              <a:t>Implementation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  <a:cs typeface="Calibri"/>
              </a:rPr>
              <a:t>xCCL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Abstraction Layer for GPU-aware MPI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cs typeface="Calibri"/>
              </a:rPr>
              <a:t>Built-in Collective Communication Functions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cs typeface="Calibri"/>
              </a:rPr>
              <a:t>Customized Send-</a:t>
            </a:r>
            <a:r>
              <a:rPr lang="en-US" b="1" dirty="0" err="1">
                <a:solidFill>
                  <a:srgbClr val="FF0000"/>
                </a:solidFill>
                <a:cs typeface="Calibri"/>
              </a:rPr>
              <a:t>recv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-based Collective Communication Functions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cs typeface="Calibri"/>
              </a:rPr>
              <a:t>Non-blocking Designs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cs typeface="Calibri"/>
              </a:rPr>
              <a:t>Hybrid Designs</a:t>
            </a:r>
          </a:p>
          <a:p>
            <a:r>
              <a:rPr lang="en-US" b="1" dirty="0">
                <a:cs typeface="Calibri"/>
              </a:rPr>
              <a:t>Evaluation Results</a:t>
            </a:r>
          </a:p>
          <a:p>
            <a:r>
              <a:rPr lang="en-US" b="1" dirty="0">
                <a:cs typeface="Calibri"/>
              </a:rPr>
              <a:t>Conclusion and Future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F219DC-C584-958D-3A53-CD965AEF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1707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41174F-E0D1-6215-0CA9-61DD0270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40" y="1205348"/>
            <a:ext cx="6712064" cy="5104015"/>
          </a:xfrm>
        </p:spPr>
        <p:txBody>
          <a:bodyPr/>
          <a:lstStyle/>
          <a:p>
            <a:r>
              <a:rPr lang="en-US" sz="1800" dirty="0"/>
              <a:t>Given the success of NCCL library, other venders have proposed very similar communication APIs with compatible functionalities.</a:t>
            </a:r>
          </a:p>
          <a:p>
            <a:pPr lvl="1"/>
            <a:r>
              <a:rPr lang="en-US" sz="1800" dirty="0"/>
              <a:t>RCCL/MSCCL: keep using the prefix to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nccl</a:t>
            </a:r>
            <a:endParaRPr lang="en-US" sz="1800" dirty="0"/>
          </a:p>
          <a:p>
            <a:pPr lvl="1"/>
            <a:r>
              <a:rPr lang="en-US" sz="1800" dirty="0"/>
              <a:t>HCCL: by changing the prefix to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hccl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/>
              <a:t>xCCL</a:t>
            </a:r>
            <a:r>
              <a:rPr lang="en-US" sz="1800" dirty="0"/>
              <a:t> abstraction layer </a:t>
            </a:r>
            <a:br>
              <a:rPr lang="en-US" sz="1800" dirty="0"/>
            </a:br>
            <a:r>
              <a:rPr lang="en-US" sz="1800" dirty="0"/>
              <a:t>enables us to use a single </a:t>
            </a:r>
            <a:br>
              <a:rPr lang="en-US" sz="1800" dirty="0"/>
            </a:br>
            <a:r>
              <a:rPr lang="en-US" sz="1800" dirty="0"/>
              <a:t>API to access third-party </a:t>
            </a:r>
            <a:br>
              <a:rPr lang="en-US" sz="1800" dirty="0"/>
            </a:br>
            <a:r>
              <a:rPr lang="en-US" sz="1800" dirty="0"/>
              <a:t>libraries.</a:t>
            </a:r>
          </a:p>
          <a:p>
            <a:r>
              <a:rPr lang="en-US" sz="1800" dirty="0"/>
              <a:t>A high level of adaptability </a:t>
            </a:r>
            <a:br>
              <a:rPr lang="en-US" sz="1800" dirty="0"/>
            </a:br>
            <a:r>
              <a:rPr lang="en-US" sz="1800" dirty="0"/>
              <a:t>and productivity by </a:t>
            </a:r>
            <a:br>
              <a:rPr lang="en-US" sz="1800" dirty="0"/>
            </a:br>
            <a:r>
              <a:rPr lang="en-US" sz="1800" dirty="0"/>
              <a:t>aggregating existing APIs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BB1642-D3FF-4AE4-F642-68AFD1E9B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xCCL</a:t>
            </a:r>
            <a:r>
              <a:rPr lang="en-US" dirty="0"/>
              <a:t> Abstraction Layer for GPU-aware MPI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7C6ADD-926A-9F81-E159-866628F97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808753"/>
              </p:ext>
            </p:extLst>
          </p:nvPr>
        </p:nvGraphicFramePr>
        <p:xfrm>
          <a:off x="7692044" y="868683"/>
          <a:ext cx="4137891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297">
                  <a:extLst>
                    <a:ext uri="{9D8B030D-6E8A-4147-A177-3AD203B41FA5}">
                      <a16:colId xmlns:a16="http://schemas.microsoft.com/office/drawing/2014/main" val="4268400718"/>
                    </a:ext>
                  </a:extLst>
                </a:gridCol>
                <a:gridCol w="1379297">
                  <a:extLst>
                    <a:ext uri="{9D8B030D-6E8A-4147-A177-3AD203B41FA5}">
                      <a16:colId xmlns:a16="http://schemas.microsoft.com/office/drawing/2014/main" val="3473039697"/>
                    </a:ext>
                  </a:extLst>
                </a:gridCol>
                <a:gridCol w="1379297">
                  <a:extLst>
                    <a:ext uri="{9D8B030D-6E8A-4147-A177-3AD203B41FA5}">
                      <a16:colId xmlns:a16="http://schemas.microsoft.com/office/drawing/2014/main" val="14317239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NCCL/RCCL/MSCCL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HCCL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468591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Communicator Creation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ncclCommInitRank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hcclCommInitRank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8138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ncclCommDestroy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hcclCommDestroy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547960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Collective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ncclBroadcast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hcclBroadcast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89607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ncclAllReduce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hcclAllreduce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4559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ncclReduce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hcclReduce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97541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ncclReduceScatter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hcclReduceScatter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19657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ncclAllGather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hcclAllGather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217458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Group Calls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ncclGroupStart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hcclGroupStart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20619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ncclGroupEnd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hcclGroupEnd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71769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Point-to-point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ncclSend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hcclSend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5489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ncclRecv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cclRecv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360984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Types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ncclComm_t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hcclComm_t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66473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ncclDataType_t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hcclDataType_t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97168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ncclRedOp_t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hcclRedOp_t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08340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Datatypes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ncclFloat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hcclFloat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6204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ncclInt32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hcclInt32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3498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ncclUint8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hcclUint8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336297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Reduce Operations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ncclSum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hcclSum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2497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ncclProd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hcclProd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90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ncclMax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hcclMax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024008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DAF804B-04A3-1CA8-5C0C-08C12151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586" y="2799494"/>
            <a:ext cx="3611418" cy="30175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D727B9-BFA4-F9E5-FB27-C9B02F2F431D}"/>
              </a:ext>
            </a:extLst>
          </p:cNvPr>
          <p:cNvSpPr/>
          <p:nvPr/>
        </p:nvSpPr>
        <p:spPr bwMode="auto">
          <a:xfrm>
            <a:off x="4096327" y="3657072"/>
            <a:ext cx="3043382" cy="1078792"/>
          </a:xfrm>
          <a:prstGeom prst="rect">
            <a:avLst/>
          </a:prstGeom>
          <a:noFill/>
          <a:ln w="44450" cap="sq" cmpd="sng">
            <a:solidFill>
              <a:srgbClr val="FF00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err="1">
              <a:ln>
                <a:solidFill>
                  <a:schemeClr val="bg2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095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mailto:panda@cse.ohio-state.edu" TargetMode="External"/></Relationships>
</file>

<file path=ppt/theme/theme1.xml><?xml version="1.0" encoding="utf-8"?>
<a:theme xmlns:a="http://schemas.openxmlformats.org/drawingml/2006/main" name="1_Contemporary">
  <a:themeElements>
    <a:clrScheme name="">
      <a:dk1>
        <a:srgbClr val="000000"/>
      </a:dk1>
      <a:lt1>
        <a:srgbClr val="000066"/>
      </a:lt1>
      <a:dk2>
        <a:srgbClr val="CD052B"/>
      </a:dk2>
      <a:lt2>
        <a:srgbClr val="000000"/>
      </a:lt2>
      <a:accent1>
        <a:srgbClr val="009999"/>
      </a:accent1>
      <a:accent2>
        <a:srgbClr val="FF9933"/>
      </a:accent2>
      <a:accent3>
        <a:srgbClr val="AAAAB8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8282C1"/>
        </a:solidFill>
        <a:ln w="19050" cap="sq" cmpd="sng">
          <a:solidFill>
            <a:schemeClr val="tx1"/>
          </a:solidFill>
          <a:miter lim="800000"/>
          <a:headEnd type="none" w="sm" len="sm"/>
          <a:tailEnd type="none" w="sm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noAutofit/>
      </a:bodyPr>
      <a:lstStyle>
        <a:defPPr algn="ctr" eaLnBrk="0" hangingPunct="0">
          <a:lnSpc>
            <a:spcPct val="110000"/>
          </a:lnSpc>
          <a:spcBef>
            <a:spcPct val="20000"/>
          </a:spcBef>
          <a:defRPr dirty="0" err="1" smtClean="0">
            <a:ln>
              <a:solidFill>
                <a:schemeClr val="bg2"/>
              </a:solidFill>
            </a:ln>
            <a:solidFill>
              <a:schemeClr val="tx1">
                <a:lumMod val="95000"/>
                <a:lumOff val="5000"/>
              </a:schemeClr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 bwMode="auto">
        <a:noFill/>
        <a:ln w="12700" cap="sq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algn="ctr" eaLnBrk="0" hangingPunct="0">
          <a:lnSpc>
            <a:spcPct val="120000"/>
          </a:lnSpc>
          <a:defRPr sz="1800" dirty="0" smtClean="0">
            <a:latin typeface="+mj-lt"/>
            <a:cs typeface="Arial" pitchFamily="34" charset="0"/>
            <a:hlinkClick xmlns:r="http://schemas.openxmlformats.org/officeDocument/2006/relationships" r:id="rId1"/>
          </a:defRPr>
        </a:defPPr>
      </a:lstStyle>
    </a:tx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owlab" id="{E460E6BD-C63D-EF4F-8B0A-CAB557C745BE}" vid="{0BB814CA-BA01-C443-89B5-F827C36C87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nowlab</Template>
  <TotalTime>6476</TotalTime>
  <Words>2497</Words>
  <Application>Microsoft Macintosh PowerPoint</Application>
  <PresentationFormat>Widescreen</PresentationFormat>
  <Paragraphs>336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LinLibertineT</vt:lpstr>
      <vt:lpstr>Calibri</vt:lpstr>
      <vt:lpstr>Comic Sans MS</vt:lpstr>
      <vt:lpstr>Consolas</vt:lpstr>
      <vt:lpstr>Garamond</vt:lpstr>
      <vt:lpstr>Wingdings</vt:lpstr>
      <vt:lpstr>1_Contemporary</vt:lpstr>
      <vt:lpstr>MPI-xCCL: A Portable MPI Library over Collective Communication Libraries for Various Accelerators</vt:lpstr>
      <vt:lpstr>Outline</vt:lpstr>
      <vt:lpstr>Introduction: Modern HPC for DL Frameworks</vt:lpstr>
      <vt:lpstr>Introduction:</vt:lpstr>
      <vt:lpstr>Outline</vt:lpstr>
      <vt:lpstr>Motivation</vt:lpstr>
      <vt:lpstr>Motivation (cont’d)</vt:lpstr>
      <vt:lpstr>Outline</vt:lpstr>
      <vt:lpstr>xCCL Abstraction Layer for GPU-aware MPI</vt:lpstr>
      <vt:lpstr>Built-in Collective Functions</vt:lpstr>
      <vt:lpstr>Customized Send-recv-based Collective Functions</vt:lpstr>
      <vt:lpstr>Non-blocking Designs</vt:lpstr>
      <vt:lpstr>Hybrid Designs</vt:lpstr>
      <vt:lpstr>Outline</vt:lpstr>
      <vt:lpstr>Evaluation Results</vt:lpstr>
      <vt:lpstr>Micro-Benchmark Evaluation: Point-to-point</vt:lpstr>
      <vt:lpstr>Micro-Benchmark Evaluation: Collective - NCCL</vt:lpstr>
      <vt:lpstr>Micro-Benchmark Evaluation: Collective - RCCL</vt:lpstr>
      <vt:lpstr>Micro-Benchmark Evaluation: Collective - HCCL</vt:lpstr>
      <vt:lpstr>Micro-Benchmark Evaluation: Collective - MSCCL</vt:lpstr>
      <vt:lpstr>Application-Level Evaluation: NCCL</vt:lpstr>
      <vt:lpstr>Application-Level Evaluation: RCCL</vt:lpstr>
      <vt:lpstr>Application-Level Evaluation: HCCL</vt:lpstr>
      <vt:lpstr>Application-Level Evaluation: MSCCL</vt:lpstr>
      <vt:lpstr>Outline</vt:lpstr>
      <vt:lpstr>Conclusion and Future 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an MPI Library over Collective Communication Libraries for Habana Accelerators</dc:title>
  <dc:creator>Chen, Chen Chun</dc:creator>
  <cp:lastModifiedBy>Chen, Chen Chun</cp:lastModifiedBy>
  <cp:revision>49</cp:revision>
  <dcterms:created xsi:type="dcterms:W3CDTF">2023-08-16T19:21:58Z</dcterms:created>
  <dcterms:modified xsi:type="dcterms:W3CDTF">2023-11-10T19:52:41Z</dcterms:modified>
</cp:coreProperties>
</file>