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41" r:id="rId4"/>
  </p:sldMasterIdLst>
  <p:notesMasterIdLst>
    <p:notesMasterId r:id="rId25"/>
  </p:notesMasterIdLst>
  <p:handoutMasterIdLst>
    <p:handoutMasterId r:id="rId26"/>
  </p:handoutMasterIdLst>
  <p:sldIdLst>
    <p:sldId id="3973" r:id="rId5"/>
    <p:sldId id="2147308195" r:id="rId6"/>
    <p:sldId id="3948" r:id="rId7"/>
    <p:sldId id="3971" r:id="rId8"/>
    <p:sldId id="2623" r:id="rId9"/>
    <p:sldId id="2624" r:id="rId10"/>
    <p:sldId id="2625" r:id="rId11"/>
    <p:sldId id="2633" r:id="rId12"/>
    <p:sldId id="2634" r:id="rId13"/>
    <p:sldId id="2636" r:id="rId14"/>
    <p:sldId id="2635" r:id="rId15"/>
    <p:sldId id="3972" r:id="rId16"/>
    <p:sldId id="2147308200" r:id="rId17"/>
    <p:sldId id="2147308201" r:id="rId18"/>
    <p:sldId id="3944" r:id="rId19"/>
    <p:sldId id="3958" r:id="rId20"/>
    <p:sldId id="3954" r:id="rId21"/>
    <p:sldId id="3957" r:id="rId22"/>
    <p:sldId id="2147308196" r:id="rId23"/>
    <p:sldId id="268" r:id="rId24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C01A"/>
    <a:srgbClr val="33CC33"/>
    <a:srgbClr val="335EF2"/>
    <a:srgbClr val="66FF99"/>
    <a:srgbClr val="666699"/>
    <a:srgbClr val="808080"/>
    <a:srgbClr val="9D0000"/>
    <a:srgbClr val="8282C1"/>
    <a:srgbClr val="F9FFF0"/>
    <a:srgbClr val="69E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4" autoAdjust="0"/>
    <p:restoredTop sz="93810" autoAdjust="0"/>
  </p:normalViewPr>
  <p:slideViewPr>
    <p:cSldViewPr snapToGrid="0">
      <p:cViewPr varScale="1">
        <p:scale>
          <a:sx n="160" d="100"/>
          <a:sy n="160" d="100"/>
        </p:scale>
        <p:origin x="64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200"/>
    </p:cViewPr>
  </p:sorterViewPr>
  <p:notesViewPr>
    <p:cSldViewPr snapToGrid="0">
      <p:cViewPr varScale="1">
        <p:scale>
          <a:sx n="41" d="100"/>
          <a:sy n="41" d="100"/>
        </p:scale>
        <p:origin x="1848" y="30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hara\Downloads\sharp_analysis_numb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Impact of registration cache designs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motiv!$C$38</c:f>
              <c:strCache>
                <c:ptCount val="1"/>
                <c:pt idx="0">
                  <c:v>SAT-with-registration-cache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motiv!$B$39:$B$48</c:f>
              <c:strCache>
                <c:ptCount val="10"/>
                <c:pt idx="0">
                  <c:v>16K</c:v>
                </c:pt>
                <c:pt idx="1">
                  <c:v>32K</c:v>
                </c:pt>
                <c:pt idx="2">
                  <c:v>64K</c:v>
                </c:pt>
                <c:pt idx="3">
                  <c:v>128K</c:v>
                </c:pt>
                <c:pt idx="4">
                  <c:v>256K</c:v>
                </c:pt>
                <c:pt idx="5">
                  <c:v>512K</c:v>
                </c:pt>
                <c:pt idx="6">
                  <c:v>1M</c:v>
                </c:pt>
                <c:pt idx="7">
                  <c:v>2M</c:v>
                </c:pt>
                <c:pt idx="8">
                  <c:v>4M</c:v>
                </c:pt>
                <c:pt idx="9">
                  <c:v>8M</c:v>
                </c:pt>
              </c:strCache>
              <c:extLst/>
            </c:strRef>
          </c:cat>
          <c:val>
            <c:numRef>
              <c:f>motiv!$C$39:$C$48</c:f>
              <c:numCache>
                <c:formatCode>General</c:formatCode>
                <c:ptCount val="10"/>
                <c:pt idx="0">
                  <c:v>6.41</c:v>
                </c:pt>
                <c:pt idx="1">
                  <c:v>7.74</c:v>
                </c:pt>
                <c:pt idx="2">
                  <c:v>11.98</c:v>
                </c:pt>
                <c:pt idx="3">
                  <c:v>17.690000000000001</c:v>
                </c:pt>
                <c:pt idx="4">
                  <c:v>29.44</c:v>
                </c:pt>
                <c:pt idx="5">
                  <c:v>52.25</c:v>
                </c:pt>
                <c:pt idx="6">
                  <c:v>100.17</c:v>
                </c:pt>
                <c:pt idx="7">
                  <c:v>195.23</c:v>
                </c:pt>
                <c:pt idx="8">
                  <c:v>384.7</c:v>
                </c:pt>
                <c:pt idx="9">
                  <c:v>756.43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C64-4B49-A4A3-9B1885212F84}"/>
            </c:ext>
          </c:extLst>
        </c:ser>
        <c:ser>
          <c:idx val="1"/>
          <c:order val="1"/>
          <c:tx>
            <c:strRef>
              <c:f>motiv!$D$38</c:f>
              <c:strCache>
                <c:ptCount val="1"/>
                <c:pt idx="0">
                  <c:v>SAT-without-registration-cache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motiv!$B$39:$B$48</c:f>
              <c:strCache>
                <c:ptCount val="10"/>
                <c:pt idx="0">
                  <c:v>16K</c:v>
                </c:pt>
                <c:pt idx="1">
                  <c:v>32K</c:v>
                </c:pt>
                <c:pt idx="2">
                  <c:v>64K</c:v>
                </c:pt>
                <c:pt idx="3">
                  <c:v>128K</c:v>
                </c:pt>
                <c:pt idx="4">
                  <c:v>256K</c:v>
                </c:pt>
                <c:pt idx="5">
                  <c:v>512K</c:v>
                </c:pt>
                <c:pt idx="6">
                  <c:v>1M</c:v>
                </c:pt>
                <c:pt idx="7">
                  <c:v>2M</c:v>
                </c:pt>
                <c:pt idx="8">
                  <c:v>4M</c:v>
                </c:pt>
                <c:pt idx="9">
                  <c:v>8M</c:v>
                </c:pt>
              </c:strCache>
              <c:extLst/>
            </c:strRef>
          </c:cat>
          <c:val>
            <c:numRef>
              <c:f>motiv!$D$39:$D$48</c:f>
              <c:numCache>
                <c:formatCode>General</c:formatCode>
                <c:ptCount val="10"/>
                <c:pt idx="0">
                  <c:v>9.65</c:v>
                </c:pt>
                <c:pt idx="1">
                  <c:v>16.899999999999999</c:v>
                </c:pt>
                <c:pt idx="2">
                  <c:v>31.21</c:v>
                </c:pt>
                <c:pt idx="3">
                  <c:v>60.25</c:v>
                </c:pt>
                <c:pt idx="4">
                  <c:v>118.67</c:v>
                </c:pt>
                <c:pt idx="5">
                  <c:v>241.93</c:v>
                </c:pt>
                <c:pt idx="6">
                  <c:v>491.03</c:v>
                </c:pt>
                <c:pt idx="7">
                  <c:v>987.72</c:v>
                </c:pt>
                <c:pt idx="8">
                  <c:v>1999.01</c:v>
                </c:pt>
                <c:pt idx="9">
                  <c:v>4233.8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C64-4B49-A4A3-9B1885212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6019919"/>
        <c:axId val="1956020399"/>
      </c:barChart>
      <c:catAx>
        <c:axId val="19560199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6020399"/>
        <c:crosses val="autoZero"/>
        <c:auto val="1"/>
        <c:lblAlgn val="ctr"/>
        <c:lblOffset val="100"/>
        <c:noMultiLvlLbl val="0"/>
      </c:catAx>
      <c:valAx>
        <c:axId val="1956020399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6019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t" anchorCtr="0" compatLnSpc="1">
            <a:prstTxWarp prst="textNoShape">
              <a:avLst/>
            </a:prstTxWarp>
          </a:bodyPr>
          <a:lstStyle>
            <a:lvl1pPr algn="l" defTabSz="966764" eaLnBrk="0" hangingPunct="0">
              <a:defRPr sz="14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79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1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t" anchorCtr="0" compatLnSpc="1">
            <a:prstTxWarp prst="textNoShape">
              <a:avLst/>
            </a:prstTxWarp>
          </a:bodyPr>
          <a:lstStyle>
            <a:lvl1pPr algn="r" defTabSz="966764" eaLnBrk="0" hangingPunct="0">
              <a:defRPr sz="14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80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b" anchorCtr="0" compatLnSpc="1">
            <a:prstTxWarp prst="textNoShape">
              <a:avLst/>
            </a:prstTxWarp>
          </a:bodyPr>
          <a:lstStyle>
            <a:lvl1pPr algn="l" defTabSz="966764" eaLnBrk="0" hangingPunct="0">
              <a:defRPr sz="14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81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6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b" anchorCtr="0" compatLnSpc="1">
            <a:prstTxWarp prst="textNoShape">
              <a:avLst/>
            </a:prstTxWarp>
          </a:bodyPr>
          <a:lstStyle>
            <a:lvl1pPr algn="r" defTabSz="966764" eaLnBrk="0" hangingPunct="0">
              <a:defRPr sz="1400" b="0"/>
            </a:lvl1pPr>
          </a:lstStyle>
          <a:p>
            <a:pPr>
              <a:defRPr/>
            </a:pPr>
            <a:fld id="{3749E3D7-144B-45AB-A43E-EFB84A939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34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t" anchorCtr="0" compatLnSpc="1">
            <a:prstTxWarp prst="textNoShape">
              <a:avLst/>
            </a:prstTxWarp>
          </a:bodyPr>
          <a:lstStyle>
            <a:lvl1pPr algn="l" defTabSz="966764" eaLnBrk="0" hangingPunct="0">
              <a:defRPr sz="14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1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t" anchorCtr="0" compatLnSpc="1">
            <a:prstTxWarp prst="textNoShape">
              <a:avLst/>
            </a:prstTxWarp>
          </a:bodyPr>
          <a:lstStyle>
            <a:lvl1pPr algn="r" defTabSz="966764" eaLnBrk="0" hangingPunct="0">
              <a:defRPr sz="14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2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92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1"/>
            <a:ext cx="5365750" cy="432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b" anchorCtr="0" compatLnSpc="1">
            <a:prstTxWarp prst="textNoShape">
              <a:avLst/>
            </a:prstTxWarp>
          </a:bodyPr>
          <a:lstStyle>
            <a:lvl1pPr algn="l" defTabSz="966764" eaLnBrk="0" hangingPunct="0">
              <a:defRPr sz="14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6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b" anchorCtr="0" compatLnSpc="1">
            <a:prstTxWarp prst="textNoShape">
              <a:avLst/>
            </a:prstTxWarp>
          </a:bodyPr>
          <a:lstStyle>
            <a:lvl1pPr algn="r" defTabSz="966764" eaLnBrk="0" hangingPunct="0">
              <a:defRPr sz="1400" b="0"/>
            </a:lvl1pPr>
          </a:lstStyle>
          <a:p>
            <a:pPr>
              <a:defRPr/>
            </a:pPr>
            <a:fld id="{1DEAF90F-3EA9-43EF-825C-876F9E96E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499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3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23875" y="746125"/>
            <a:ext cx="6615113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016C7F-A4D0-9944-A9F8-6658D4A313DF}" type="slidenum">
              <a:rPr lang="zh-CN" altLang="en-US">
                <a:cs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439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16212-57DD-4748-8DFC-2CB6B08868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16400" y="-2416"/>
            <a:ext cx="1780050" cy="849989"/>
          </a:xfrm>
          <a:prstGeom prst="rect">
            <a:avLst/>
          </a:prstGeom>
        </p:spPr>
      </p:pic>
      <p:sp>
        <p:nvSpPr>
          <p:cNvPr id="2255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31197"/>
            <a:ext cx="8206530" cy="11372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909464" y="3079866"/>
            <a:ext cx="3898669" cy="1314450"/>
          </a:xfrm>
        </p:spPr>
        <p:txBody>
          <a:bodyPr/>
          <a:lstStyle>
            <a:lvl1pPr marL="0" indent="0" algn="ctr">
              <a:buFontTx/>
              <a:buNone/>
              <a:defRPr sz="16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Presenter Information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5087683"/>
            <a:ext cx="9144000" cy="55841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>
              <a:solidFill>
                <a:srgbClr val="CD052B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20"/>
            <a:ext cx="2391311" cy="847553"/>
          </a:xfrm>
          <a:prstGeom prst="rect">
            <a:avLst/>
          </a:prstGeom>
        </p:spPr>
      </p:pic>
      <p:pic>
        <p:nvPicPr>
          <p:cNvPr id="8" name="Picture 2" descr="HiDL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59" y="0"/>
            <a:ext cx="1485041" cy="978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5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04" y="904011"/>
            <a:ext cx="7867996" cy="3828011"/>
          </a:xfr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1892" y="179024"/>
            <a:ext cx="8096595" cy="579576"/>
          </a:xfrm>
          <a:prstGeom prst="rect">
            <a:avLst/>
          </a:prstGeom>
        </p:spPr>
        <p:txBody>
          <a:bodyPr/>
          <a:lstStyle>
            <a:lvl1pPr algn="l">
              <a:defRPr sz="2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957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578" y="897780"/>
            <a:ext cx="3922222" cy="383424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4009"/>
            <a:ext cx="3810000" cy="38280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1905" y="206322"/>
            <a:ext cx="8121535" cy="5733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6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60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1891" y="206347"/>
            <a:ext cx="8096596" cy="5795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6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81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bd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" y="4979059"/>
            <a:ext cx="551332" cy="15943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4983851"/>
            <a:ext cx="9144000" cy="172627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 txBox="1">
            <a:spLocks noChangeArrowheads="1"/>
          </p:cNvSpPr>
          <p:nvPr userDrawn="1"/>
        </p:nvSpPr>
        <p:spPr bwMode="auto">
          <a:xfrm>
            <a:off x="0" y="4976754"/>
            <a:ext cx="9144000" cy="1410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096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204" y="773084"/>
            <a:ext cx="7867996" cy="394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25"/>
            <a:ext cx="9144000" cy="55841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>
              <a:solidFill>
                <a:srgbClr val="CD052B"/>
              </a:solidFill>
              <a:latin typeface="Calibri"/>
            </a:endParaRPr>
          </a:p>
        </p:txBody>
      </p:sp>
      <p:sp>
        <p:nvSpPr>
          <p:cNvPr id="21" name="Rectangle 21"/>
          <p:cNvSpPr txBox="1">
            <a:spLocks noChangeArrowheads="1"/>
          </p:cNvSpPr>
          <p:nvPr userDrawn="1"/>
        </p:nvSpPr>
        <p:spPr bwMode="auto">
          <a:xfrm>
            <a:off x="8543975" y="4969893"/>
            <a:ext cx="600075" cy="1609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138377F-5938-4BA9-803E-C530EB23E9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"/>
          <p:cNvSpPr txBox="1">
            <a:spLocks noChangeArrowheads="1"/>
          </p:cNvSpPr>
          <p:nvPr userDrawn="1"/>
        </p:nvSpPr>
        <p:spPr bwMode="auto">
          <a:xfrm>
            <a:off x="1930" y="4969893"/>
            <a:ext cx="2757162" cy="2062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dirty="0"/>
              <a:t>Network Based Computing</a:t>
            </a:r>
            <a:r>
              <a:rPr lang="en-US" sz="1200" baseline="0" dirty="0"/>
              <a:t> Laboratory</a:t>
            </a:r>
            <a:endParaRPr lang="en-US" dirty="0"/>
          </a:p>
        </p:txBody>
      </p:sp>
      <p:sp>
        <p:nvSpPr>
          <p:cNvPr id="9" name="Rectangle 21"/>
          <p:cNvSpPr txBox="1">
            <a:spLocks noChangeArrowheads="1"/>
          </p:cNvSpPr>
          <p:nvPr userDrawn="1"/>
        </p:nvSpPr>
        <p:spPr bwMode="auto">
          <a:xfrm>
            <a:off x="3440006" y="5010139"/>
            <a:ext cx="2263988" cy="129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aseline="0"/>
              <a:t>SC’23 OSU Booth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4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lang="en-US" sz="18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nda@cse.ohio-stat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amesh.113@osu.edu" TargetMode="External"/><Relationship Id="rId5" Type="http://schemas.openxmlformats.org/officeDocument/2006/relationships/hyperlink" Target="https://twitter.com/mvapich" TargetMode="Externa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panda@cse.ohio-stat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panda@cse.ohio-stat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owlab.cse.ohio-state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mailto:panda@cse.ohio-state.ed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nda@cse.ohio-state.ed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152400" y="1597981"/>
            <a:ext cx="8830231" cy="720980"/>
          </a:xfrm>
        </p:spPr>
        <p:txBody>
          <a:bodyPr lIns="91440" tIns="45720" rIns="91440" bIns="45720" anchor="t"/>
          <a:lstStyle/>
          <a:p>
            <a:r>
              <a:rPr lang="en-US" sz="2400" dirty="0"/>
              <a:t>Designing In-network Computing Aware Reduction Collectives in MPI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03464" y="2484913"/>
            <a:ext cx="7137071" cy="45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kumimoji="1" lang="en-US" altLang="zh-CN" sz="1800" dirty="0">
                <a:solidFill>
                  <a:srgbClr val="0070C0"/>
                </a:solidFill>
                <a:latin typeface="Calibri"/>
                <a:ea typeface="宋体"/>
                <a:cs typeface="Calibri"/>
              </a:rPr>
              <a:t>Presentation at OSU booth at SC’23</a:t>
            </a:r>
            <a:endParaRPr lang="en-US" altLang="zh-CN" sz="2000" dirty="0">
              <a:solidFill>
                <a:srgbClr val="0070C0"/>
              </a:solidFill>
              <a:latin typeface="Calibri"/>
              <a:ea typeface="宋体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-1462527" y="885041"/>
            <a:ext cx="184666" cy="4154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en-US" sz="1800">
              <a:latin typeface="+mj-lt"/>
              <a:cs typeface="Arial" pitchFamily="34" charset="0"/>
              <a:hlinkClick r:id="rId3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FC5F32-47C7-204E-8D0C-34A746A46D49}"/>
              </a:ext>
            </a:extLst>
          </p:cNvPr>
          <p:cNvGrpSpPr/>
          <p:nvPr/>
        </p:nvGrpSpPr>
        <p:grpSpPr>
          <a:xfrm>
            <a:off x="0" y="4400550"/>
            <a:ext cx="2269789" cy="692546"/>
            <a:chOff x="581561" y="3225724"/>
            <a:chExt cx="3026384" cy="8582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56D228-8AA8-8D40-BC0C-18EF482C1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0467" y="3225724"/>
              <a:ext cx="484465" cy="40637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BF1017-F018-0E43-960E-0405E5EBC005}"/>
                </a:ext>
              </a:extLst>
            </p:cNvPr>
            <p:cNvSpPr/>
            <p:nvPr/>
          </p:nvSpPr>
          <p:spPr>
            <a:xfrm>
              <a:off x="1656213" y="3294860"/>
              <a:ext cx="1244614" cy="343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70C0"/>
                  </a:solidFill>
                  <a:latin typeface="+mn-lt"/>
                </a:rPr>
                <a:t>Follow</a:t>
              </a:r>
              <a:r>
                <a:rPr lang="en-US" sz="1050" i="1">
                  <a:solidFill>
                    <a:srgbClr val="0070C0"/>
                  </a:solidFill>
                  <a:latin typeface="+mn-lt"/>
                </a:rPr>
                <a:t> us 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B281B1-A8A7-A74B-98B2-37710B8DAE2D}"/>
                </a:ext>
              </a:extLst>
            </p:cNvPr>
            <p:cNvSpPr/>
            <p:nvPr/>
          </p:nvSpPr>
          <p:spPr>
            <a:xfrm>
              <a:off x="581561" y="3683475"/>
              <a:ext cx="3026384" cy="40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0">
                  <a:latin typeface="+mn-lt"/>
                  <a:hlinkClick r:id="rId5"/>
                </a:rPr>
                <a:t>https</a:t>
              </a:r>
              <a:r>
                <a:rPr lang="en-US" sz="1350" b="0">
                  <a:latin typeface="+mn-lt"/>
                  <a:hlinkClick r:id="rId5"/>
                </a:rPr>
                <a:t>://twitter.com/mvapich</a:t>
              </a:r>
              <a:r>
                <a:rPr lang="en-US" sz="1350" b="0">
                  <a:latin typeface="+mn-lt"/>
                </a:rPr>
                <a:t> </a:t>
              </a:r>
            </a:p>
          </p:txBody>
        </p: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049F5935-A3DF-4695-AA70-0C8D578E94B2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445214" y="3183801"/>
            <a:ext cx="7695321" cy="1216749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dirty="0">
                <a:latin typeface="Calibri"/>
                <a:cs typeface="Calibri"/>
              </a:rPr>
              <a:t>Bharath Ramesh</a:t>
            </a:r>
            <a:endParaRPr lang="en-US" b="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b="0" dirty="0">
                <a:latin typeface="Calibri"/>
                <a:cs typeface="Calibri"/>
              </a:rPr>
              <a:t>The Ohio State University</a:t>
            </a:r>
          </a:p>
          <a:p>
            <a:pPr>
              <a:lnSpc>
                <a:spcPct val="80000"/>
              </a:lnSpc>
              <a:spcBef>
                <a:spcPts val="400"/>
              </a:spcBef>
            </a:pPr>
            <a:endParaRPr lang="en-US" b="0" dirty="0">
              <a:solidFill>
                <a:schemeClr val="tx2"/>
              </a:solidFill>
              <a:latin typeface="Calibri"/>
              <a:cs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b="0" dirty="0">
                <a:solidFill>
                  <a:schemeClr val="tx2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ramesh.113@osu.edu</a:t>
            </a:r>
            <a:endParaRPr lang="en-US" b="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5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45"/>
    </mc:Choice>
    <mc:Fallback xmlns="">
      <p:transition spd="slow" advTm="2464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FEB701-CD8E-4934-AD8B-8771E5A0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for </a:t>
            </a:r>
            <a:r>
              <a:rPr lang="en-US" altLang="zh-CN" dirty="0" err="1"/>
              <a:t>MPI_Allreduce</a:t>
            </a:r>
            <a:r>
              <a:rPr lang="en-US" altLang="zh-CN" dirty="0"/>
              <a:t> – Varying message sizes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54CA29E-21B9-432A-B69F-606FE896A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53" y="3522942"/>
            <a:ext cx="7741227" cy="1206374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Scaling with message size, average latency</a:t>
            </a:r>
          </a:p>
          <a:p>
            <a:r>
              <a:rPr lang="en-US" b="1" dirty="0">
                <a:cs typeface="Arial" panose="020B0604020202020204" pitchFamily="34" charset="0"/>
              </a:rPr>
              <a:t>Close to a flat curve</a:t>
            </a:r>
            <a:r>
              <a:rPr lang="en-US" dirty="0">
                <a:cs typeface="Arial" panose="020B0604020202020204" pitchFamily="34" charset="0"/>
              </a:rPr>
              <a:t> across message sizes up to 2K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5E7BB-0481-49DC-8058-CDDC29F36DE6}"/>
              </a:ext>
            </a:extLst>
          </p:cNvPr>
          <p:cNvSpPr txBox="1"/>
          <p:nvPr/>
        </p:nvSpPr>
        <p:spPr bwMode="auto">
          <a:xfrm>
            <a:off x="1347021" y="732633"/>
            <a:ext cx="2172929" cy="3336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1400" b="0" dirty="0">
                <a:latin typeface="+mn-lt"/>
                <a:cs typeface="Arial" pitchFamily="34" charset="0"/>
                <a:hlinkClick r:id="rId2"/>
              </a:rPr>
              <a:t>1 </a:t>
            </a:r>
            <a:r>
              <a:rPr lang="en-US" sz="1400" b="0" dirty="0" err="1">
                <a:latin typeface="+mn-lt"/>
                <a:cs typeface="Arial" pitchFamily="34" charset="0"/>
                <a:hlinkClick r:id="rId2"/>
              </a:rPr>
              <a:t>ppn</a:t>
            </a:r>
            <a:r>
              <a:rPr lang="en-US" sz="1400" b="0" dirty="0">
                <a:latin typeface="+mn-lt"/>
                <a:cs typeface="Arial" pitchFamily="34" charset="0"/>
                <a:hlinkClick r:id="rId2"/>
              </a:rPr>
              <a:t>, 7861 nodes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ABD25-CD53-4EE0-9887-14001AFAD707}"/>
              </a:ext>
            </a:extLst>
          </p:cNvPr>
          <p:cNvSpPr txBox="1"/>
          <p:nvPr/>
        </p:nvSpPr>
        <p:spPr bwMode="auto">
          <a:xfrm>
            <a:off x="5520597" y="734333"/>
            <a:ext cx="2172929" cy="3336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1400" b="0" dirty="0">
                <a:latin typeface="+mn-lt"/>
                <a:cs typeface="Arial" pitchFamily="34" charset="0"/>
                <a:hlinkClick r:id="rId2"/>
              </a:rPr>
              <a:t>16 </a:t>
            </a:r>
            <a:r>
              <a:rPr lang="en-US" sz="1400" b="0" dirty="0" err="1">
                <a:latin typeface="+mn-lt"/>
                <a:cs typeface="Arial" pitchFamily="34" charset="0"/>
                <a:hlinkClick r:id="rId2"/>
              </a:rPr>
              <a:t>ppn</a:t>
            </a:r>
            <a:r>
              <a:rPr lang="en-US" sz="1400" b="0" dirty="0">
                <a:latin typeface="+mn-lt"/>
                <a:cs typeface="Arial" pitchFamily="34" charset="0"/>
                <a:hlinkClick r:id="rId2"/>
              </a:rPr>
              <a:t>, 1024 nodes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4CD4A82A-3D09-44A8-A1D5-D63F99470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6" y="1068749"/>
            <a:ext cx="3053537" cy="2194560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9BFD1FD7-3A64-4E59-8AAB-D33528CCA1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14" y="1068749"/>
            <a:ext cx="3102076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6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FEB701-CD8E-4934-AD8B-8771E5A0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for </a:t>
            </a:r>
            <a:r>
              <a:rPr lang="en-US" altLang="zh-CN" dirty="0" err="1"/>
              <a:t>MPI_Allreduce</a:t>
            </a:r>
            <a:r>
              <a:rPr lang="en-US" altLang="zh-CN" dirty="0"/>
              <a:t> – Varying node counts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54CA29E-21B9-432A-B69F-606FE896A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53" y="3522942"/>
            <a:ext cx="7741227" cy="1206374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Scaling with increasing node counts, 16 bytes, average latency</a:t>
            </a:r>
          </a:p>
          <a:p>
            <a:r>
              <a:rPr lang="en-US" dirty="0">
                <a:cs typeface="Arial" panose="020B0604020202020204" pitchFamily="34" charset="0"/>
              </a:rPr>
              <a:t>Same as trends with reduce (implementations are almost the same except for the intra-node broadcast phases)</a:t>
            </a:r>
          </a:p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5E7BB-0481-49DC-8058-CDDC29F36DE6}"/>
              </a:ext>
            </a:extLst>
          </p:cNvPr>
          <p:cNvSpPr txBox="1"/>
          <p:nvPr/>
        </p:nvSpPr>
        <p:spPr bwMode="auto">
          <a:xfrm>
            <a:off x="1347021" y="732633"/>
            <a:ext cx="2172929" cy="3336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1400" b="0" dirty="0">
                <a:latin typeface="+mn-lt"/>
                <a:cs typeface="Arial" pitchFamily="34" charset="0"/>
                <a:hlinkClick r:id="rId2"/>
              </a:rPr>
              <a:t>1 </a:t>
            </a:r>
            <a:r>
              <a:rPr lang="en-US" sz="1400" b="0" dirty="0" err="1">
                <a:latin typeface="+mn-lt"/>
                <a:cs typeface="Arial" pitchFamily="34" charset="0"/>
                <a:hlinkClick r:id="rId2"/>
              </a:rPr>
              <a:t>ppn</a:t>
            </a:r>
            <a:r>
              <a:rPr lang="en-US" sz="1400" b="0" dirty="0">
                <a:latin typeface="+mn-lt"/>
                <a:cs typeface="Arial" pitchFamily="34" charset="0"/>
                <a:hlinkClick r:id="rId2"/>
              </a:rPr>
              <a:t>, 7861 nodes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ABD25-CD53-4EE0-9887-14001AFAD707}"/>
              </a:ext>
            </a:extLst>
          </p:cNvPr>
          <p:cNvSpPr txBox="1"/>
          <p:nvPr/>
        </p:nvSpPr>
        <p:spPr bwMode="auto">
          <a:xfrm>
            <a:off x="5520597" y="734333"/>
            <a:ext cx="2172929" cy="3336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1400" b="0" dirty="0">
                <a:latin typeface="+mn-lt"/>
                <a:cs typeface="Arial" pitchFamily="34" charset="0"/>
                <a:hlinkClick r:id="rId2"/>
              </a:rPr>
              <a:t>16 </a:t>
            </a:r>
            <a:r>
              <a:rPr lang="en-US" sz="1400" b="0" dirty="0" err="1">
                <a:latin typeface="+mn-lt"/>
                <a:cs typeface="Arial" pitchFamily="34" charset="0"/>
                <a:hlinkClick r:id="rId2"/>
              </a:rPr>
              <a:t>ppn</a:t>
            </a:r>
            <a:r>
              <a:rPr lang="en-US" sz="1400" b="0" dirty="0">
                <a:latin typeface="+mn-lt"/>
                <a:cs typeface="Arial" pitchFamily="34" charset="0"/>
                <a:hlinkClick r:id="rId2"/>
              </a:rPr>
              <a:t>, 1024 nodes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C1032824-9A08-406E-B3F5-4A4839DB9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3" y="1066250"/>
            <a:ext cx="3216835" cy="2194560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61D9A0CF-2CF3-40FB-BFDC-CF354F08D0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36" y="1066250"/>
            <a:ext cx="311109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3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126AC1-76BC-4D29-BBB4-C18EAEB5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 Reduction trees and Streaming Aggregation (SAT)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FBD9A-5ACF-460A-9D9F-BA0A580EFE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55" y="1284098"/>
            <a:ext cx="3386267" cy="265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243DC-829E-412E-8D65-4926DF9A7F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63" y="930171"/>
            <a:ext cx="2716111" cy="29900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B391890-1994-41DC-AEFC-A3DBFD90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414" y="3915126"/>
            <a:ext cx="1834172" cy="343353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cs typeface="Arial" panose="020B0604020202020204" pitchFamily="34" charset="0"/>
              </a:rPr>
              <a:t>Aggregation Tree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B52EA68-3D0E-4E97-9927-B9F1092A9D59}"/>
              </a:ext>
            </a:extLst>
          </p:cNvPr>
          <p:cNvSpPr txBox="1">
            <a:spLocks/>
          </p:cNvSpPr>
          <p:nvPr/>
        </p:nvSpPr>
        <p:spPr bwMode="auto">
          <a:xfrm>
            <a:off x="4821816" y="3920185"/>
            <a:ext cx="3281603" cy="34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kern="0">
                <a:cs typeface="Arial" panose="020B0604020202020204" pitchFamily="34" charset="0"/>
              </a:rPr>
              <a:t>Switch-level reduction (radix 16)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40A7D-33C9-4247-9AA6-09BC6607AD87}"/>
              </a:ext>
            </a:extLst>
          </p:cNvPr>
          <p:cNvSpPr txBox="1"/>
          <p:nvPr/>
        </p:nvSpPr>
        <p:spPr bwMode="auto">
          <a:xfrm>
            <a:off x="0" y="4465288"/>
            <a:ext cx="9080942" cy="68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792" tIns="25897" rIns="51792" bIns="25897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</a:pPr>
            <a:r>
              <a:rPr kumimoji="1" lang="en-US" sz="1100" i="1" kern="0">
                <a:solidFill>
                  <a:schemeClr val="accent1"/>
                </a:solidFill>
                <a:latin typeface="+mn-lt"/>
                <a:cs typeface="Calibri" pitchFamily="34" charset="0"/>
              </a:rPr>
              <a:t>Images taken from  Graham, Richard et al. Scalable Hierarchical Aggregation and Reduction Protocol (SHARP)</a:t>
            </a:r>
            <a:r>
              <a:rPr kumimoji="1" lang="en-US" sz="1100" i="1" kern="0" baseline="30000">
                <a:solidFill>
                  <a:schemeClr val="accent1"/>
                </a:solidFill>
                <a:latin typeface="+mn-lt"/>
                <a:cs typeface="Calibri" pitchFamily="34" charset="0"/>
              </a:rPr>
              <a:t>TM</a:t>
            </a:r>
            <a:r>
              <a:rPr kumimoji="1" lang="en-US" sz="1100" i="1" kern="0">
                <a:solidFill>
                  <a:schemeClr val="accent1"/>
                </a:solidFill>
                <a:latin typeface="+mn-lt"/>
                <a:cs typeface="Calibri" pitchFamily="34" charset="0"/>
              </a:rPr>
              <a:t> Streaming-Aggregation Hardware Design and Evaluation. DOI : 10.1007/978-3-030-50743-5_3  </a:t>
            </a:r>
          </a:p>
          <a:p>
            <a:pPr algn="ctr" eaLnBrk="0" hangingPunct="0">
              <a:lnSpc>
                <a:spcPct val="120000"/>
              </a:lnSpc>
              <a:spcBef>
                <a:spcPct val="20000"/>
              </a:spcBef>
            </a:pPr>
            <a:endParaRPr kumimoji="1" lang="en-US" sz="1100" i="1" kern="0">
              <a:solidFill>
                <a:schemeClr val="accent1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34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FC2B66-5E9D-2797-48C0-C12EC6AA4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904011"/>
            <a:ext cx="8388028" cy="3828011"/>
          </a:xfrm>
        </p:spPr>
        <p:txBody>
          <a:bodyPr/>
          <a:lstStyle/>
          <a:p>
            <a:r>
              <a:rPr lang="en-US" dirty="0"/>
              <a:t>Prior work on reduction collectives with SHARP</a:t>
            </a:r>
          </a:p>
          <a:p>
            <a:pPr lvl="1"/>
            <a:r>
              <a:rPr lang="en-US" dirty="0"/>
              <a:t>Used leader-based schemes that had a reduction, followed by a SHARP operation and finally a broadcast</a:t>
            </a:r>
          </a:p>
          <a:p>
            <a:pPr lvl="1"/>
            <a:r>
              <a:rPr lang="en-US" dirty="0"/>
              <a:t>Not suitable for message sizes &gt;= 8K</a:t>
            </a:r>
          </a:p>
          <a:p>
            <a:r>
              <a:rPr lang="en-US" dirty="0"/>
              <a:t>Single-copy schemes are very efficient for large message data movement</a:t>
            </a:r>
          </a:p>
          <a:p>
            <a:pPr lvl="1"/>
            <a:r>
              <a:rPr lang="en-US" dirty="0"/>
              <a:t>XPMEM allows remote process to have load/store access through address space mapping</a:t>
            </a:r>
          </a:p>
          <a:p>
            <a:r>
              <a:rPr lang="en-US" dirty="0"/>
              <a:t>Motivates the need for large message reduction designs that combine advantages of SHARP and single-copy schemes like XPMEM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1820AC-8A43-463E-9E35-18131C7B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message reduction collectives</a:t>
            </a:r>
          </a:p>
        </p:txBody>
      </p:sp>
    </p:spTree>
    <p:extLst>
      <p:ext uri="{BB962C8B-B14F-4D97-AF65-F5344CB8AC3E}">
        <p14:creationId xmlns:p14="http://schemas.microsoft.com/office/powerpoint/2010/main" val="359265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6A4D3C-879C-BA29-EF0A-60185A6B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904011"/>
            <a:ext cx="8404070" cy="3828011"/>
          </a:xfrm>
        </p:spPr>
        <p:txBody>
          <a:bodyPr/>
          <a:lstStyle/>
          <a:p>
            <a:r>
              <a:rPr lang="en-US" dirty="0"/>
              <a:t>Use a registration cache to amortize registration costs in the SHARP runtime</a:t>
            </a:r>
          </a:p>
          <a:p>
            <a:r>
              <a:rPr lang="en-US" dirty="0"/>
              <a:t>Designate a “leader” process on each node to interact with SHARP</a:t>
            </a:r>
          </a:p>
          <a:p>
            <a:r>
              <a:rPr lang="en-US" dirty="0"/>
              <a:t>Chunk buffer into PPN (number of processes per node) chunks and reduce to a single buffer belonging to the leader process</a:t>
            </a:r>
          </a:p>
          <a:p>
            <a:pPr lvl="1"/>
            <a:r>
              <a:rPr lang="en-US" dirty="0"/>
              <a:t>Uses XPMEM for load/store access</a:t>
            </a:r>
          </a:p>
          <a:p>
            <a:pPr lvl="1"/>
            <a:r>
              <a:rPr lang="en-US" dirty="0"/>
              <a:t>All processes perform local reductions, but only leader process calls the SHARP runtime</a:t>
            </a:r>
          </a:p>
          <a:p>
            <a:pPr lvl="1"/>
            <a:r>
              <a:rPr lang="en-US" dirty="0"/>
              <a:t>Once local reductions are complete, leader calls a non-blocking </a:t>
            </a:r>
            <a:r>
              <a:rPr lang="en-US" dirty="0" err="1"/>
              <a:t>MPI_Allreduce</a:t>
            </a:r>
            <a:endParaRPr lang="en-US" dirty="0"/>
          </a:p>
          <a:p>
            <a:pPr lvl="2"/>
            <a:r>
              <a:rPr lang="en-US" dirty="0"/>
              <a:t>Perfect overlap of intra-node and inter-node steps</a:t>
            </a:r>
          </a:p>
          <a:p>
            <a:pPr lvl="1"/>
            <a:r>
              <a:rPr lang="en-US" dirty="0"/>
              <a:t>Local reduction happens in batches for good network utilization</a:t>
            </a:r>
          </a:p>
          <a:p>
            <a:pPr lvl="1"/>
            <a:r>
              <a:rPr lang="en-US" dirty="0"/>
              <a:t>Final result broadcasted within the node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13E73A-294C-2ADF-4CFB-89118915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178692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8DFBDF-6EED-757F-F13B-B9BD2702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cache design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96809E6-F812-0D0D-D923-75CE76262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316907"/>
              </p:ext>
            </p:extLst>
          </p:nvPr>
        </p:nvGraphicFramePr>
        <p:xfrm>
          <a:off x="4861560" y="1036320"/>
          <a:ext cx="3916680" cy="238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9D3517-EE49-D10A-6CDB-1AFFBFBF1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96434"/>
            <a:ext cx="4505960" cy="3828011"/>
          </a:xfrm>
        </p:spPr>
        <p:txBody>
          <a:bodyPr/>
          <a:lstStyle/>
          <a:p>
            <a:r>
              <a:rPr lang="en-US" dirty="0">
                <a:latin typeface="Calibri"/>
                <a:cs typeface="Arial"/>
              </a:rPr>
              <a:t>Use an AVL tree or similar, to store buffer addresses</a:t>
            </a:r>
          </a:p>
          <a:p>
            <a:pPr lvl="1"/>
            <a:r>
              <a:rPr lang="en-US" dirty="0">
                <a:latin typeface="Calibri"/>
                <a:cs typeface="Arial"/>
              </a:rPr>
              <a:t>O(log n) insertion/query time</a:t>
            </a:r>
          </a:p>
          <a:p>
            <a:pPr lvl="1"/>
            <a:r>
              <a:rPr lang="en-US" dirty="0">
                <a:latin typeface="Calibri"/>
                <a:cs typeface="Arial"/>
              </a:rPr>
              <a:t>If buffer entry exists, directly get registration information from cache</a:t>
            </a:r>
          </a:p>
          <a:p>
            <a:r>
              <a:rPr lang="en-US" dirty="0">
                <a:latin typeface="Calibri"/>
                <a:cs typeface="Arial"/>
              </a:rPr>
              <a:t>Up to 5.6X reduction in latency</a:t>
            </a:r>
          </a:p>
        </p:txBody>
      </p:sp>
    </p:spTree>
    <p:extLst>
      <p:ext uri="{BB962C8B-B14F-4D97-AF65-F5344CB8AC3E}">
        <p14:creationId xmlns:p14="http://schemas.microsoft.com/office/powerpoint/2010/main" val="100718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763662-10AB-2A77-AD98-7A012F2E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482160C-A9F8-6858-09D0-73336B34E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925173"/>
              </p:ext>
            </p:extLst>
          </p:nvPr>
        </p:nvGraphicFramePr>
        <p:xfrm>
          <a:off x="1195137" y="956453"/>
          <a:ext cx="6753726" cy="295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242">
                  <a:extLst>
                    <a:ext uri="{9D8B030D-6E8A-4147-A177-3AD203B41FA5}">
                      <a16:colId xmlns:a16="http://schemas.microsoft.com/office/drawing/2014/main" val="3619376466"/>
                    </a:ext>
                  </a:extLst>
                </a:gridCol>
                <a:gridCol w="2251242">
                  <a:extLst>
                    <a:ext uri="{9D8B030D-6E8A-4147-A177-3AD203B41FA5}">
                      <a16:colId xmlns:a16="http://schemas.microsoft.com/office/drawing/2014/main" val="3755156796"/>
                    </a:ext>
                  </a:extLst>
                </a:gridCol>
                <a:gridCol w="2251242">
                  <a:extLst>
                    <a:ext uri="{9D8B030D-6E8A-4147-A177-3AD203B41FA5}">
                      <a16:colId xmlns:a16="http://schemas.microsoft.com/office/drawing/2014/main" val="566739569"/>
                    </a:ext>
                  </a:extLst>
                </a:gridCol>
              </a:tblGrid>
              <a:tr h="2894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HPCAC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578953"/>
                  </a:ext>
                </a:extLst>
              </a:tr>
              <a:tr h="358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Processor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AMD EPYC 7713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Intel(R) Xeon(R) Gold 6138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909065"/>
                  </a:ext>
                </a:extLst>
              </a:tr>
              <a:tr h="394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Max Clock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3.72GHz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463627"/>
                  </a:ext>
                </a:extLst>
              </a:tr>
              <a:tr h="321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Number of sockets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55174"/>
                  </a:ext>
                </a:extLst>
              </a:tr>
              <a:tr h="3455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Cores per socket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099096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256GB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196GB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150913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Interconnect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NVIDIA HDR-200 with Quantum 2 switches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NVIDIA HDR-200 with Quantum 2 switches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789205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MPI libraries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MVAPICH2-X, HPC-X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MVAPICH2-X, HPC-X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846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96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bar chart&#10;&#10;Description automatically generated with medium confidence">
            <a:extLst>
              <a:ext uri="{FF2B5EF4-FFF2-40B4-BE49-F238E27FC236}">
                <a16:creationId xmlns:a16="http://schemas.microsoft.com/office/drawing/2014/main" id="{ABB59B51-BA63-A28C-4370-C911919DB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07" y="887475"/>
            <a:ext cx="2862072" cy="170551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B056EE7-73FA-5E4C-C3CC-B98908C5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MPI_Allreduce</a:t>
            </a:r>
            <a:r>
              <a:rPr lang="en-US" dirty="0"/>
              <a:t> on MRI – 8 nodes</a:t>
            </a:r>
          </a:p>
        </p:txBody>
      </p:sp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9872CB4D-E09B-BEC5-8AB4-2F41417EE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68" y="890243"/>
            <a:ext cx="2862072" cy="1724650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C589013-9B7B-093D-C094-C8FEB35AC78A}"/>
              </a:ext>
            </a:extLst>
          </p:cNvPr>
          <p:cNvSpPr txBox="1">
            <a:spLocks/>
          </p:cNvSpPr>
          <p:nvPr/>
        </p:nvSpPr>
        <p:spPr bwMode="auto">
          <a:xfrm>
            <a:off x="2417321" y="671007"/>
            <a:ext cx="727199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050" kern="0" dirty="0"/>
              <a:t>32 PPN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F0CB0E0-BEAA-D51A-F75D-CFF548F6DF4B}"/>
              </a:ext>
            </a:extLst>
          </p:cNvPr>
          <p:cNvSpPr txBox="1">
            <a:spLocks/>
          </p:cNvSpPr>
          <p:nvPr/>
        </p:nvSpPr>
        <p:spPr bwMode="auto">
          <a:xfrm>
            <a:off x="6476241" y="671007"/>
            <a:ext cx="727199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050" kern="0" dirty="0"/>
              <a:t>64 PPN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143C820-09CE-B0A9-7BAE-4A21FDA5D98E}"/>
              </a:ext>
            </a:extLst>
          </p:cNvPr>
          <p:cNvSpPr txBox="1">
            <a:spLocks/>
          </p:cNvSpPr>
          <p:nvPr/>
        </p:nvSpPr>
        <p:spPr bwMode="auto">
          <a:xfrm>
            <a:off x="581892" y="2824480"/>
            <a:ext cx="8375996" cy="190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Increased parallelism by using multiple processes and SHARP for reduction </a:t>
            </a:r>
          </a:p>
          <a:p>
            <a:r>
              <a:rPr lang="en-US" b="0" kern="0" dirty="0"/>
              <a:t>Up to 78.36% over state-of-the-art for 64PPN and 79.44% for 32PPN</a:t>
            </a:r>
          </a:p>
        </p:txBody>
      </p:sp>
    </p:spTree>
    <p:extLst>
      <p:ext uri="{BB962C8B-B14F-4D97-AF65-F5344CB8AC3E}">
        <p14:creationId xmlns:p14="http://schemas.microsoft.com/office/powerpoint/2010/main" val="413283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bar chart&#10;&#10;Description automatically generated">
            <a:extLst>
              <a:ext uri="{FF2B5EF4-FFF2-40B4-BE49-F238E27FC236}">
                <a16:creationId xmlns:a16="http://schemas.microsoft.com/office/drawing/2014/main" id="{DC6D4060-73C4-A73D-6A1E-1CE8E62F3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64" y="894700"/>
            <a:ext cx="2791439" cy="16916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4A2EB0-9D17-92E3-F95C-7647653F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MPI_Allreduce</a:t>
            </a:r>
            <a:r>
              <a:rPr lang="en-US" dirty="0"/>
              <a:t> on HPCAC – 8 nodes</a:t>
            </a:r>
          </a:p>
        </p:txBody>
      </p:sp>
      <p:pic>
        <p:nvPicPr>
          <p:cNvPr id="7" name="Picture 6" descr="A graph of a bar chart&#10;&#10;Description automatically generated">
            <a:extLst>
              <a:ext uri="{FF2B5EF4-FFF2-40B4-BE49-F238E27FC236}">
                <a16:creationId xmlns:a16="http://schemas.microsoft.com/office/drawing/2014/main" id="{A851DF16-F008-2044-A557-80B5E2D0C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74" y="906121"/>
            <a:ext cx="2817843" cy="1691640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E4629A1-218B-9D3D-DB9A-FD18F107DB08}"/>
              </a:ext>
            </a:extLst>
          </p:cNvPr>
          <p:cNvSpPr txBox="1">
            <a:spLocks/>
          </p:cNvSpPr>
          <p:nvPr/>
        </p:nvSpPr>
        <p:spPr bwMode="auto">
          <a:xfrm>
            <a:off x="2417321" y="671007"/>
            <a:ext cx="727199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050" kern="0" dirty="0"/>
              <a:t>32 PPN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85EDF12-5DC4-85D5-1617-A71E2960CE39}"/>
              </a:ext>
            </a:extLst>
          </p:cNvPr>
          <p:cNvSpPr txBox="1">
            <a:spLocks/>
          </p:cNvSpPr>
          <p:nvPr/>
        </p:nvSpPr>
        <p:spPr bwMode="auto">
          <a:xfrm>
            <a:off x="6476241" y="671007"/>
            <a:ext cx="727199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050" kern="0" dirty="0"/>
              <a:t>64 PPN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12B1FEB-4E22-E2B7-216D-006DC675447E}"/>
              </a:ext>
            </a:extLst>
          </p:cNvPr>
          <p:cNvSpPr txBox="1">
            <a:spLocks/>
          </p:cNvSpPr>
          <p:nvPr/>
        </p:nvSpPr>
        <p:spPr bwMode="auto">
          <a:xfrm>
            <a:off x="581892" y="2824480"/>
            <a:ext cx="8375996" cy="190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Increased parallelism by using multiple processes and SHARP for reduction </a:t>
            </a:r>
          </a:p>
          <a:p>
            <a:r>
              <a:rPr lang="en-US" b="0" kern="0" dirty="0"/>
              <a:t>Up to 52.13% over state-of-the-art for 64PPN and 58.08% for 32PPN</a:t>
            </a:r>
          </a:p>
        </p:txBody>
      </p:sp>
    </p:spTree>
    <p:extLst>
      <p:ext uri="{BB962C8B-B14F-4D97-AF65-F5344CB8AC3E}">
        <p14:creationId xmlns:p14="http://schemas.microsoft.com/office/powerpoint/2010/main" val="2711218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9F4E14-E67C-5CCD-FC9F-EA261A7B6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3" y="904011"/>
            <a:ext cx="7965585" cy="3828011"/>
          </a:xfrm>
        </p:spPr>
        <p:txBody>
          <a:bodyPr/>
          <a:lstStyle/>
          <a:p>
            <a:r>
              <a:rPr lang="en-US" dirty="0"/>
              <a:t>SHARP runtime enables in-network offload with excellent bandwidth utilization</a:t>
            </a:r>
          </a:p>
          <a:p>
            <a:r>
              <a:rPr lang="en-US" dirty="0"/>
              <a:t>Small message designs can be used in MVAPICH 3.0/MVAPICH 2.3.7</a:t>
            </a:r>
          </a:p>
          <a:p>
            <a:r>
              <a:rPr lang="en-US" dirty="0"/>
              <a:t>Large message designs will be available in a future release of MVAPICH-plus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D3E629-9BC2-2712-BA8C-DFAAC08A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147445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18721" y="106516"/>
            <a:ext cx="8623731" cy="4662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dirty="0">
                <a:ea typeface="Times New Roman" charset="0"/>
                <a:cs typeface="Calibri"/>
              </a:rPr>
              <a:t>Introduction: Drivers of Modern HPC Cluster Architectures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00191" y="2096080"/>
            <a:ext cx="8343619" cy="1576869"/>
          </a:xfrm>
        </p:spPr>
        <p:txBody>
          <a:bodyPr/>
          <a:lstStyle/>
          <a:p>
            <a:pPr eaLnBrk="1" hangingPunct="1"/>
            <a:endParaRPr lang="en-US" sz="200" dirty="0">
              <a:latin typeface="Calibri"/>
              <a:ea typeface="Times New Roman" charset="0"/>
              <a:cs typeface="Calibri"/>
            </a:endParaRPr>
          </a:p>
          <a:p>
            <a:pPr eaLnBrk="1" hangingPunct="1"/>
            <a:r>
              <a:rPr lang="en-US" sz="1400" dirty="0">
                <a:latin typeface="Calibri"/>
                <a:ea typeface="Times New Roman" charset="0"/>
                <a:cs typeface="Calibri"/>
              </a:rPr>
              <a:t>Multi-core/many-core technologies</a:t>
            </a:r>
          </a:p>
          <a:p>
            <a:pPr eaLnBrk="1" hangingPunct="1"/>
            <a:r>
              <a:rPr lang="en-US" sz="1400" dirty="0">
                <a:latin typeface="Calibri"/>
                <a:ea typeface="Times New Roman" charset="0"/>
                <a:cs typeface="Calibri"/>
              </a:rPr>
              <a:t>Remote Direct Memory Access (RDMA)-enabled networking (InfiniBand, RoCE, Slingshot)</a:t>
            </a:r>
          </a:p>
          <a:p>
            <a:pPr eaLnBrk="1" hangingPunct="1"/>
            <a:r>
              <a:rPr lang="en-US" sz="1400" dirty="0">
                <a:latin typeface="Calibri"/>
                <a:ea typeface="Times New Roman" charset="0"/>
                <a:cs typeface="Calibri"/>
              </a:rPr>
              <a:t>Solid State Drives (SSDs), Non-Volatile Random-Access Memory (NVRAM), </a:t>
            </a:r>
            <a:r>
              <a:rPr lang="en-US" sz="1400" dirty="0" err="1">
                <a:latin typeface="Calibri"/>
                <a:ea typeface="Times New Roman" charset="0"/>
                <a:cs typeface="Calibri"/>
              </a:rPr>
              <a:t>NVMe</a:t>
            </a:r>
            <a:r>
              <a:rPr lang="en-US" sz="1400" dirty="0">
                <a:latin typeface="Calibri"/>
                <a:ea typeface="Times New Roman" charset="0"/>
                <a:cs typeface="Calibri"/>
              </a:rPr>
              <a:t>-SSD</a:t>
            </a:r>
          </a:p>
          <a:p>
            <a:pPr eaLnBrk="1" hangingPunct="1"/>
            <a:r>
              <a:rPr lang="en-US" sz="1400" dirty="0">
                <a:latin typeface="Calibri"/>
                <a:ea typeface="Times New Roman" charset="0"/>
                <a:cs typeface="Calibri"/>
              </a:rPr>
              <a:t>Accelerators (NVIDIA GPGPUs)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539" y="658037"/>
            <a:ext cx="1307543" cy="109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4371045" y="1701694"/>
            <a:ext cx="2500074" cy="76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>
                <a:latin typeface="Calibri"/>
                <a:ea typeface="Times New Roman" charset="0"/>
                <a:cs typeface="Calibri"/>
              </a:rPr>
              <a:t>Accelerators</a:t>
            </a:r>
          </a:p>
          <a:p>
            <a:pPr algn="ctr"/>
            <a:r>
              <a:rPr lang="en-US" sz="1100" dirty="0">
                <a:latin typeface="Calibri"/>
                <a:ea typeface="Times New Roman" charset="0"/>
                <a:cs typeface="Calibri"/>
              </a:rPr>
              <a:t>high compute density, high performance/watt</a:t>
            </a:r>
          </a:p>
          <a:p>
            <a:pPr algn="ctr"/>
            <a:r>
              <a:rPr lang="en-US" sz="1100" dirty="0">
                <a:latin typeface="Calibri"/>
                <a:ea typeface="Times New Roman" charset="0"/>
                <a:cs typeface="Calibri"/>
              </a:rPr>
              <a:t>&gt;9.7 </a:t>
            </a:r>
            <a:r>
              <a:rPr lang="en-US" sz="1100" dirty="0" err="1">
                <a:latin typeface="Calibri"/>
                <a:ea typeface="Times New Roman" charset="0"/>
                <a:cs typeface="Calibri"/>
              </a:rPr>
              <a:t>TFlop</a:t>
            </a:r>
            <a:r>
              <a:rPr lang="en-US" sz="1100" dirty="0">
                <a:latin typeface="Calibri"/>
                <a:ea typeface="Times New Roman" charset="0"/>
                <a:cs typeface="Calibri"/>
              </a:rPr>
              <a:t> DP on a chip </a:t>
            </a:r>
          </a:p>
        </p:txBody>
      </p:sp>
      <p:cxnSp>
        <p:nvCxnSpPr>
          <p:cNvPr id="31" name="Straight Connector 12"/>
          <p:cNvCxnSpPr>
            <a:cxnSpLocks noChangeShapeType="1"/>
          </p:cNvCxnSpPr>
          <p:nvPr/>
        </p:nvCxnSpPr>
        <p:spPr bwMode="auto">
          <a:xfrm>
            <a:off x="4250381" y="532890"/>
            <a:ext cx="0" cy="13842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142" y="511291"/>
            <a:ext cx="1219263" cy="99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1798467" y="1560714"/>
            <a:ext cx="2707885" cy="60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>
                <a:latin typeface="Calibri"/>
                <a:ea typeface="Times New Roman" charset="0"/>
                <a:cs typeface="Calibri"/>
              </a:rPr>
              <a:t>High Performance Interconnects – InfiniBand</a:t>
            </a:r>
          </a:p>
          <a:p>
            <a:pPr algn="ctr"/>
            <a:r>
              <a:rPr lang="en-US" sz="1100" dirty="0">
                <a:latin typeface="Calibri"/>
                <a:ea typeface="Times New Roman" charset="0"/>
                <a:cs typeface="Calibri"/>
              </a:rPr>
              <a:t>&lt;1usec latency, 200-400Gbps Bandwidth&gt;</a:t>
            </a:r>
          </a:p>
        </p:txBody>
      </p:sp>
      <p:pic>
        <p:nvPicPr>
          <p:cNvPr id="34" name="Picture 2" descr="http://www.maximumpc.com/files/u69/Xe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28" y="693551"/>
            <a:ext cx="1150534" cy="893959"/>
          </a:xfrm>
          <a:prstGeom prst="rect">
            <a:avLst/>
          </a:prstGeom>
          <a:noFill/>
        </p:spPr>
      </p:pic>
      <p:cxnSp>
        <p:nvCxnSpPr>
          <p:cNvPr id="35" name="Straight Connector 12"/>
          <p:cNvCxnSpPr>
            <a:cxnSpLocks noChangeShapeType="1"/>
          </p:cNvCxnSpPr>
          <p:nvPr/>
        </p:nvCxnSpPr>
        <p:spPr bwMode="auto">
          <a:xfrm flipH="1">
            <a:off x="1897068" y="530805"/>
            <a:ext cx="35" cy="13842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127667" y="1701694"/>
            <a:ext cx="1806105" cy="4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latin typeface="Calibri"/>
                <a:ea typeface="Times New Roman" charset="0"/>
                <a:cs typeface="Calibri"/>
              </a:rPr>
              <a:t>Multi-/Many-core Processors</a:t>
            </a:r>
          </a:p>
        </p:txBody>
      </p:sp>
      <p:cxnSp>
        <p:nvCxnSpPr>
          <p:cNvPr id="37" name="Straight Connector 12"/>
          <p:cNvCxnSpPr>
            <a:cxnSpLocks noChangeShapeType="1"/>
          </p:cNvCxnSpPr>
          <p:nvPr/>
        </p:nvCxnSpPr>
        <p:spPr bwMode="auto">
          <a:xfrm>
            <a:off x="7099160" y="515619"/>
            <a:ext cx="0" cy="13842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38" name="Picture 3" descr="D:\my-papers\hpca-2011\presentations\fusion-io_iodrive_0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753" y="502847"/>
            <a:ext cx="1561842" cy="943111"/>
          </a:xfrm>
          <a:prstGeom prst="rect">
            <a:avLst/>
          </a:prstGeom>
          <a:noFill/>
        </p:spPr>
      </p:pic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7182803" y="1849243"/>
            <a:ext cx="1806105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latin typeface="Calibri"/>
                <a:ea typeface="Times New Roman" charset="0"/>
                <a:cs typeface="Calibri"/>
              </a:rPr>
              <a:t>SSD, NVMe-SSD, NVRAM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4162" y="3644604"/>
            <a:ext cx="1826806" cy="1299025"/>
            <a:chOff x="363455" y="3722914"/>
            <a:chExt cx="1826806" cy="129902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1528" y="3722914"/>
              <a:ext cx="1530660" cy="986567"/>
            </a:xfrm>
            <a:prstGeom prst="rect">
              <a:avLst/>
            </a:prstGeom>
          </p:spPr>
        </p:pic>
        <p:sp>
          <p:nvSpPr>
            <p:cNvPr id="41" name="TextBox 21"/>
            <p:cNvSpPr txBox="1">
              <a:spLocks noChangeArrowheads="1"/>
            </p:cNvSpPr>
            <p:nvPr/>
          </p:nvSpPr>
          <p:spPr bwMode="auto">
            <a:xfrm>
              <a:off x="363455" y="4652607"/>
              <a:ext cx="18268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i="1">
                  <a:latin typeface="Calibri"/>
                  <a:ea typeface="Times New Roman" charset="0"/>
                  <a:cs typeface="Calibri"/>
                </a:rPr>
                <a:t>Frontier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39084" y="3636573"/>
            <a:ext cx="2101887" cy="1292299"/>
            <a:chOff x="4688050" y="3711818"/>
            <a:chExt cx="2101887" cy="1292299"/>
          </a:xfrm>
        </p:grpSpPr>
        <p:sp>
          <p:nvSpPr>
            <p:cNvPr id="22542" name="TextBox 18"/>
            <p:cNvSpPr txBox="1">
              <a:spLocks noChangeArrowheads="1"/>
            </p:cNvSpPr>
            <p:nvPr/>
          </p:nvSpPr>
          <p:spPr bwMode="auto">
            <a:xfrm>
              <a:off x="5153468" y="4634785"/>
              <a:ext cx="11710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i="1">
                  <a:latin typeface="Calibri"/>
                  <a:ea typeface="Times New Roman" charset="0"/>
                  <a:cs typeface="Calibri"/>
                </a:rPr>
                <a:t>Summit</a:t>
              </a:r>
            </a:p>
          </p:txBody>
        </p:sp>
        <p:pic>
          <p:nvPicPr>
            <p:cNvPr id="1032" name="Picture 8" descr="Image result for summit orn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050" y="3711818"/>
              <a:ext cx="2101887" cy="970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841609" y="3636574"/>
            <a:ext cx="1843211" cy="1307056"/>
            <a:chOff x="7054948" y="3711818"/>
            <a:chExt cx="1843211" cy="1307056"/>
          </a:xfrm>
        </p:grpSpPr>
        <p:sp>
          <p:nvSpPr>
            <p:cNvPr id="22543" name="TextBox 19"/>
            <p:cNvSpPr txBox="1">
              <a:spLocks noChangeArrowheads="1"/>
            </p:cNvSpPr>
            <p:nvPr/>
          </p:nvSpPr>
          <p:spPr bwMode="auto">
            <a:xfrm>
              <a:off x="7462552" y="4649542"/>
              <a:ext cx="10280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i="1">
                  <a:latin typeface="Calibri"/>
                  <a:ea typeface="Times New Roman" charset="0"/>
                  <a:cs typeface="Calibri"/>
                </a:rPr>
                <a:t>Lumi</a:t>
              </a: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54948" y="3711818"/>
              <a:ext cx="1843211" cy="970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nvidia volt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40005">
            <a:off x="5696829" y="792158"/>
            <a:ext cx="1220853" cy="64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7832D9-3213-44A3-921E-A702C9EDA2CD}"/>
              </a:ext>
            </a:extLst>
          </p:cNvPr>
          <p:cNvGrpSpPr/>
          <p:nvPr/>
        </p:nvGrpSpPr>
        <p:grpSpPr>
          <a:xfrm>
            <a:off x="2451764" y="3636573"/>
            <a:ext cx="1798617" cy="1307389"/>
            <a:chOff x="7105535" y="3737754"/>
            <a:chExt cx="1798617" cy="1307388"/>
          </a:xfrm>
        </p:grpSpPr>
        <p:sp>
          <p:nvSpPr>
            <p:cNvPr id="22545" name="TextBox 21"/>
            <p:cNvSpPr txBox="1">
              <a:spLocks noChangeArrowheads="1"/>
            </p:cNvSpPr>
            <p:nvPr/>
          </p:nvSpPr>
          <p:spPr bwMode="auto">
            <a:xfrm>
              <a:off x="7347128" y="4675810"/>
              <a:ext cx="13154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i="1">
                  <a:latin typeface="Calibri"/>
                  <a:ea typeface="Times New Roman" charset="0"/>
                  <a:cs typeface="Calibri"/>
                </a:rPr>
                <a:t>Fugaku</a:t>
              </a:r>
            </a:p>
          </p:txBody>
        </p:sp>
        <p:pic>
          <p:nvPicPr>
            <p:cNvPr id="2" name="Picture 2" descr="Japan&amp;#39;s Fugaku Tops Global Supercomputing Rankings">
              <a:extLst>
                <a:ext uri="{FF2B5EF4-FFF2-40B4-BE49-F238E27FC236}">
                  <a16:creationId xmlns:a16="http://schemas.microsoft.com/office/drawing/2014/main" id="{04CA9149-5471-4381-AB6F-8EA08C924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535" y="3737754"/>
              <a:ext cx="1798617" cy="101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8E4AA-23C8-0578-CDF1-0ADEC5132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" y="6567854"/>
            <a:ext cx="3640509" cy="295279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Network-Based Computing Laboratory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1656CB-FEEE-2853-1F16-812808BAE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0508" y="6567854"/>
            <a:ext cx="4349810" cy="305515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HotI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08F09-57CA-DF63-6BD1-E35A2FAB8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90318" y="6576646"/>
            <a:ext cx="4201682" cy="281354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8878F-E6DC-43DA-B0F1-99DCD459BF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60881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39409F-37A3-3A44-916D-19745DCC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024"/>
            <a:ext cx="9144000" cy="579576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731A1F2-FCC3-834E-9180-448BDAF626B9}"/>
              </a:ext>
            </a:extLst>
          </p:cNvPr>
          <p:cNvGrpSpPr>
            <a:grpSpLocks/>
          </p:cNvGrpSpPr>
          <p:nvPr/>
        </p:nvGrpSpPr>
        <p:grpSpPr bwMode="auto">
          <a:xfrm>
            <a:off x="3957281" y="964852"/>
            <a:ext cx="1229438" cy="1203988"/>
            <a:chOff x="1584" y="1008"/>
            <a:chExt cx="624" cy="576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51D6ABDA-B185-EC4E-ADB5-0DF3AF511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" y="1051"/>
              <a:ext cx="479" cy="42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440000"/>
                </a:gs>
              </a:gsLst>
              <a:path path="rect">
                <a:fillToRect r="100000" b="100000"/>
              </a:path>
            </a:gra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7166646-1DF1-B943-AE23-EA3322335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1" y="1122"/>
              <a:ext cx="111" cy="71"/>
              <a:chOff x="1440" y="1200"/>
              <a:chExt cx="864" cy="720"/>
            </a:xfrm>
          </p:grpSpPr>
          <p:sp>
            <p:nvSpPr>
              <p:cNvPr id="102" name="Rectangle 7">
                <a:extLst>
                  <a:ext uri="{FF2B5EF4-FFF2-40B4-BE49-F238E27FC236}">
                    <a16:creationId xmlns:a16="http://schemas.microsoft.com/office/drawing/2014/main" id="{9E27CA27-1C4B-D24B-B290-329059491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3" name="Rectangle 8">
                <a:extLst>
                  <a:ext uri="{FF2B5EF4-FFF2-40B4-BE49-F238E27FC236}">
                    <a16:creationId xmlns:a16="http://schemas.microsoft.com/office/drawing/2014/main" id="{CD13DF3C-2936-584A-84DD-BB86AFC4D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4" name="Rectangle 9">
                <a:extLst>
                  <a:ext uri="{FF2B5EF4-FFF2-40B4-BE49-F238E27FC236}">
                    <a16:creationId xmlns:a16="http://schemas.microsoft.com/office/drawing/2014/main" id="{ED4C2478-5804-164D-957E-F7D96931E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5" name="Rectangle 10">
                <a:extLst>
                  <a:ext uri="{FF2B5EF4-FFF2-40B4-BE49-F238E27FC236}">
                    <a16:creationId xmlns:a16="http://schemas.microsoft.com/office/drawing/2014/main" id="{81D98AF4-7C4F-3749-97B6-92F3B1FF3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6" name="Oval 11">
                <a:extLst>
                  <a:ext uri="{FF2B5EF4-FFF2-40B4-BE49-F238E27FC236}">
                    <a16:creationId xmlns:a16="http://schemas.microsoft.com/office/drawing/2014/main" id="{6D52846A-4235-9941-B914-FA6CC3411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7" name="Line 12">
                <a:extLst>
                  <a:ext uri="{FF2B5EF4-FFF2-40B4-BE49-F238E27FC236}">
                    <a16:creationId xmlns:a16="http://schemas.microsoft.com/office/drawing/2014/main" id="{A466CF8E-CC1A-174E-A5F1-FDC1E4988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8" name="Line 13">
                <a:extLst>
                  <a:ext uri="{FF2B5EF4-FFF2-40B4-BE49-F238E27FC236}">
                    <a16:creationId xmlns:a16="http://schemas.microsoft.com/office/drawing/2014/main" id="{EACC7B26-88D2-434A-80E5-09D5CA3FA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9" name="Line 14">
                <a:extLst>
                  <a:ext uri="{FF2B5EF4-FFF2-40B4-BE49-F238E27FC236}">
                    <a16:creationId xmlns:a16="http://schemas.microsoft.com/office/drawing/2014/main" id="{E3F936BA-34FD-084E-996E-1D6B5EE6A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10" name="Line 15">
                <a:extLst>
                  <a:ext uri="{FF2B5EF4-FFF2-40B4-BE49-F238E27FC236}">
                    <a16:creationId xmlns:a16="http://schemas.microsoft.com/office/drawing/2014/main" id="{94496AD5-4E50-C24F-B395-6568E7B83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11" name="Line 16">
                <a:extLst>
                  <a:ext uri="{FF2B5EF4-FFF2-40B4-BE49-F238E27FC236}">
                    <a16:creationId xmlns:a16="http://schemas.microsoft.com/office/drawing/2014/main" id="{6F815B3E-DDD5-A64B-9F07-C0862BB07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12" name="Line 17">
                <a:extLst>
                  <a:ext uri="{FF2B5EF4-FFF2-40B4-BE49-F238E27FC236}">
                    <a16:creationId xmlns:a16="http://schemas.microsoft.com/office/drawing/2014/main" id="{AA24756B-8F8B-E84A-B032-0C7ED2191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7EE9B951-BC39-0B4C-AD81-5674EA812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7" y="1322"/>
              <a:ext cx="110" cy="71"/>
              <a:chOff x="1440" y="1200"/>
              <a:chExt cx="864" cy="720"/>
            </a:xfrm>
          </p:grpSpPr>
          <p:sp>
            <p:nvSpPr>
              <p:cNvPr id="91" name="Rectangle 19">
                <a:extLst>
                  <a:ext uri="{FF2B5EF4-FFF2-40B4-BE49-F238E27FC236}">
                    <a16:creationId xmlns:a16="http://schemas.microsoft.com/office/drawing/2014/main" id="{B95BD17D-AB24-BC4C-91AB-A7361DDDC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92" name="Rectangle 20">
                <a:extLst>
                  <a:ext uri="{FF2B5EF4-FFF2-40B4-BE49-F238E27FC236}">
                    <a16:creationId xmlns:a16="http://schemas.microsoft.com/office/drawing/2014/main" id="{7338BF90-9E82-1249-A51A-69E7C1A8E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93" name="Rectangle 21">
                <a:extLst>
                  <a:ext uri="{FF2B5EF4-FFF2-40B4-BE49-F238E27FC236}">
                    <a16:creationId xmlns:a16="http://schemas.microsoft.com/office/drawing/2014/main" id="{B36D9C06-2101-EB4A-8E23-1811561E0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94" name="Rectangle 22">
                <a:extLst>
                  <a:ext uri="{FF2B5EF4-FFF2-40B4-BE49-F238E27FC236}">
                    <a16:creationId xmlns:a16="http://schemas.microsoft.com/office/drawing/2014/main" id="{6D520F10-5878-BF48-B447-7749CA66D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95" name="Oval 23">
                <a:extLst>
                  <a:ext uri="{FF2B5EF4-FFF2-40B4-BE49-F238E27FC236}">
                    <a16:creationId xmlns:a16="http://schemas.microsoft.com/office/drawing/2014/main" id="{067F3796-93A2-304F-9E69-D45A69ABC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96" name="Line 24">
                <a:extLst>
                  <a:ext uri="{FF2B5EF4-FFF2-40B4-BE49-F238E27FC236}">
                    <a16:creationId xmlns:a16="http://schemas.microsoft.com/office/drawing/2014/main" id="{2B7BF76B-A959-1E47-A7BC-B61D6E230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97" name="Line 25">
                <a:extLst>
                  <a:ext uri="{FF2B5EF4-FFF2-40B4-BE49-F238E27FC236}">
                    <a16:creationId xmlns:a16="http://schemas.microsoft.com/office/drawing/2014/main" id="{477587F5-3813-4749-897C-ED605F942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98" name="Line 26">
                <a:extLst>
                  <a:ext uri="{FF2B5EF4-FFF2-40B4-BE49-F238E27FC236}">
                    <a16:creationId xmlns:a16="http://schemas.microsoft.com/office/drawing/2014/main" id="{51CBCA11-FB44-B94D-91A6-4AA86EC21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99" name="Line 27">
                <a:extLst>
                  <a:ext uri="{FF2B5EF4-FFF2-40B4-BE49-F238E27FC236}">
                    <a16:creationId xmlns:a16="http://schemas.microsoft.com/office/drawing/2014/main" id="{B51E7470-7F2E-1D45-9CFE-370F1B6E6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0" name="Line 28">
                <a:extLst>
                  <a:ext uri="{FF2B5EF4-FFF2-40B4-BE49-F238E27FC236}">
                    <a16:creationId xmlns:a16="http://schemas.microsoft.com/office/drawing/2014/main" id="{3393A7AE-DE56-CB46-AAC7-E06FC55FB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1" name="Line 29">
                <a:extLst>
                  <a:ext uri="{FF2B5EF4-FFF2-40B4-BE49-F238E27FC236}">
                    <a16:creationId xmlns:a16="http://schemas.microsoft.com/office/drawing/2014/main" id="{EDEAE95B-0460-8A40-ABC3-102A95009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8" name="Group 30">
              <a:extLst>
                <a:ext uri="{FF2B5EF4-FFF2-40B4-BE49-F238E27FC236}">
                  <a16:creationId xmlns:a16="http://schemas.microsoft.com/office/drawing/2014/main" id="{048A083D-B4E5-394F-94F1-FDC6C8B27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1393"/>
              <a:ext cx="110" cy="71"/>
              <a:chOff x="1440" y="1200"/>
              <a:chExt cx="864" cy="720"/>
            </a:xfrm>
          </p:grpSpPr>
          <p:sp>
            <p:nvSpPr>
              <p:cNvPr id="80" name="Rectangle 31">
                <a:extLst>
                  <a:ext uri="{FF2B5EF4-FFF2-40B4-BE49-F238E27FC236}">
                    <a16:creationId xmlns:a16="http://schemas.microsoft.com/office/drawing/2014/main" id="{C26C8860-F0C1-FD4E-9150-CB982EF3D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1" name="Rectangle 32">
                <a:extLst>
                  <a:ext uri="{FF2B5EF4-FFF2-40B4-BE49-F238E27FC236}">
                    <a16:creationId xmlns:a16="http://schemas.microsoft.com/office/drawing/2014/main" id="{630E9749-10A3-1C45-A510-F6326850E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2" name="Rectangle 33">
                <a:extLst>
                  <a:ext uri="{FF2B5EF4-FFF2-40B4-BE49-F238E27FC236}">
                    <a16:creationId xmlns:a16="http://schemas.microsoft.com/office/drawing/2014/main" id="{BF5C3CB5-89BA-214A-81CD-798E45259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3" name="Rectangle 34">
                <a:extLst>
                  <a:ext uri="{FF2B5EF4-FFF2-40B4-BE49-F238E27FC236}">
                    <a16:creationId xmlns:a16="http://schemas.microsoft.com/office/drawing/2014/main" id="{C944CA96-C8F0-5A41-8021-352F7FDCD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4" name="Oval 35">
                <a:extLst>
                  <a:ext uri="{FF2B5EF4-FFF2-40B4-BE49-F238E27FC236}">
                    <a16:creationId xmlns:a16="http://schemas.microsoft.com/office/drawing/2014/main" id="{F09F832E-CEF8-774B-BEBF-7AD85CED0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5" name="Line 36">
                <a:extLst>
                  <a:ext uri="{FF2B5EF4-FFF2-40B4-BE49-F238E27FC236}">
                    <a16:creationId xmlns:a16="http://schemas.microsoft.com/office/drawing/2014/main" id="{BB89FB59-0A1F-D642-B64E-F1C5DAB35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6" name="Line 37">
                <a:extLst>
                  <a:ext uri="{FF2B5EF4-FFF2-40B4-BE49-F238E27FC236}">
                    <a16:creationId xmlns:a16="http://schemas.microsoft.com/office/drawing/2014/main" id="{6053413E-F8E7-B648-AABB-3FAE74BDB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7" name="Line 38">
                <a:extLst>
                  <a:ext uri="{FF2B5EF4-FFF2-40B4-BE49-F238E27FC236}">
                    <a16:creationId xmlns:a16="http://schemas.microsoft.com/office/drawing/2014/main" id="{6FCE8CE1-24AA-BE4F-838E-AAD41F8CF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8" name="Line 39">
                <a:extLst>
                  <a:ext uri="{FF2B5EF4-FFF2-40B4-BE49-F238E27FC236}">
                    <a16:creationId xmlns:a16="http://schemas.microsoft.com/office/drawing/2014/main" id="{810996D9-9233-0048-B3DC-D2761F76A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9" name="Line 40">
                <a:extLst>
                  <a:ext uri="{FF2B5EF4-FFF2-40B4-BE49-F238E27FC236}">
                    <a16:creationId xmlns:a16="http://schemas.microsoft.com/office/drawing/2014/main" id="{E96013EC-6D88-4F42-923F-F12EE65BC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90" name="Line 41">
                <a:extLst>
                  <a:ext uri="{FF2B5EF4-FFF2-40B4-BE49-F238E27FC236}">
                    <a16:creationId xmlns:a16="http://schemas.microsoft.com/office/drawing/2014/main" id="{5864E956-588E-4041-B92C-18A066B8C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9" name="Group 42">
              <a:extLst>
                <a:ext uri="{FF2B5EF4-FFF2-40B4-BE49-F238E27FC236}">
                  <a16:creationId xmlns:a16="http://schemas.microsoft.com/office/drawing/2014/main" id="{B6C45236-CF43-2D46-8745-F4D34BA72E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4" y="1134"/>
              <a:ext cx="111" cy="71"/>
              <a:chOff x="1440" y="1200"/>
              <a:chExt cx="864" cy="720"/>
            </a:xfrm>
          </p:grpSpPr>
          <p:sp>
            <p:nvSpPr>
              <p:cNvPr id="69" name="Rectangle 43">
                <a:extLst>
                  <a:ext uri="{FF2B5EF4-FFF2-40B4-BE49-F238E27FC236}">
                    <a16:creationId xmlns:a16="http://schemas.microsoft.com/office/drawing/2014/main" id="{CA0BD7A1-4A69-3B4D-BECA-62FE837EA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0" name="Rectangle 44">
                <a:extLst>
                  <a:ext uri="{FF2B5EF4-FFF2-40B4-BE49-F238E27FC236}">
                    <a16:creationId xmlns:a16="http://schemas.microsoft.com/office/drawing/2014/main" id="{AD13CC38-2E48-1F46-A123-97AFE851F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1" name="Rectangle 45">
                <a:extLst>
                  <a:ext uri="{FF2B5EF4-FFF2-40B4-BE49-F238E27FC236}">
                    <a16:creationId xmlns:a16="http://schemas.microsoft.com/office/drawing/2014/main" id="{206A98EB-1DEA-F040-9A4F-5112F0EE2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2" name="Rectangle 46">
                <a:extLst>
                  <a:ext uri="{FF2B5EF4-FFF2-40B4-BE49-F238E27FC236}">
                    <a16:creationId xmlns:a16="http://schemas.microsoft.com/office/drawing/2014/main" id="{39F85EDE-B465-C64C-AADF-FE611BFC0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3" name="Oval 47">
                <a:extLst>
                  <a:ext uri="{FF2B5EF4-FFF2-40B4-BE49-F238E27FC236}">
                    <a16:creationId xmlns:a16="http://schemas.microsoft.com/office/drawing/2014/main" id="{7C9B5024-8D05-B041-99A6-9F954AF7A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4" name="Line 48">
                <a:extLst>
                  <a:ext uri="{FF2B5EF4-FFF2-40B4-BE49-F238E27FC236}">
                    <a16:creationId xmlns:a16="http://schemas.microsoft.com/office/drawing/2014/main" id="{A6E8BFFF-BF99-F44A-9C50-36CF7B728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5" name="Line 49">
                <a:extLst>
                  <a:ext uri="{FF2B5EF4-FFF2-40B4-BE49-F238E27FC236}">
                    <a16:creationId xmlns:a16="http://schemas.microsoft.com/office/drawing/2014/main" id="{5885081D-D411-5E40-8172-5FCC348F0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Line 50">
                <a:extLst>
                  <a:ext uri="{FF2B5EF4-FFF2-40B4-BE49-F238E27FC236}">
                    <a16:creationId xmlns:a16="http://schemas.microsoft.com/office/drawing/2014/main" id="{E0B914B1-A904-EA4A-83E4-3A7172D1E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Line 51">
                <a:extLst>
                  <a:ext uri="{FF2B5EF4-FFF2-40B4-BE49-F238E27FC236}">
                    <a16:creationId xmlns:a16="http://schemas.microsoft.com/office/drawing/2014/main" id="{045FADEA-3F6A-444B-9F84-0187DF90C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8" name="Line 52">
                <a:extLst>
                  <a:ext uri="{FF2B5EF4-FFF2-40B4-BE49-F238E27FC236}">
                    <a16:creationId xmlns:a16="http://schemas.microsoft.com/office/drawing/2014/main" id="{701B337B-E8FB-3545-B5CE-76D354EED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9" name="Line 53">
                <a:extLst>
                  <a:ext uri="{FF2B5EF4-FFF2-40B4-BE49-F238E27FC236}">
                    <a16:creationId xmlns:a16="http://schemas.microsoft.com/office/drawing/2014/main" id="{AF799641-7B1B-DB45-A5BB-E5F3F18D7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0" name="Group 54">
              <a:extLst>
                <a:ext uri="{FF2B5EF4-FFF2-40B4-BE49-F238E27FC236}">
                  <a16:creationId xmlns:a16="http://schemas.microsoft.com/office/drawing/2014/main" id="{30549242-2ACF-6C40-81BA-9F8DF0F20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1334"/>
              <a:ext cx="110" cy="71"/>
              <a:chOff x="1440" y="1200"/>
              <a:chExt cx="864" cy="720"/>
            </a:xfrm>
          </p:grpSpPr>
          <p:sp>
            <p:nvSpPr>
              <p:cNvPr id="58" name="Rectangle 55">
                <a:extLst>
                  <a:ext uri="{FF2B5EF4-FFF2-40B4-BE49-F238E27FC236}">
                    <a16:creationId xmlns:a16="http://schemas.microsoft.com/office/drawing/2014/main" id="{C8091730-5508-AB43-B007-B5AB448DA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9" name="Rectangle 56">
                <a:extLst>
                  <a:ext uri="{FF2B5EF4-FFF2-40B4-BE49-F238E27FC236}">
                    <a16:creationId xmlns:a16="http://schemas.microsoft.com/office/drawing/2014/main" id="{24A9DDD5-D948-2E48-8B40-C8000B029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0" name="Rectangle 57">
                <a:extLst>
                  <a:ext uri="{FF2B5EF4-FFF2-40B4-BE49-F238E27FC236}">
                    <a16:creationId xmlns:a16="http://schemas.microsoft.com/office/drawing/2014/main" id="{4860C1D4-F45C-F041-8D65-803384A29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1" name="Rectangle 58">
                <a:extLst>
                  <a:ext uri="{FF2B5EF4-FFF2-40B4-BE49-F238E27FC236}">
                    <a16:creationId xmlns:a16="http://schemas.microsoft.com/office/drawing/2014/main" id="{2851B4C1-8955-C448-9DA0-2E650A33F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2" name="Oval 59">
                <a:extLst>
                  <a:ext uri="{FF2B5EF4-FFF2-40B4-BE49-F238E27FC236}">
                    <a16:creationId xmlns:a16="http://schemas.microsoft.com/office/drawing/2014/main" id="{2A21F15A-B4DF-2E4C-B76C-04E1C9920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3" name="Line 60">
                <a:extLst>
                  <a:ext uri="{FF2B5EF4-FFF2-40B4-BE49-F238E27FC236}">
                    <a16:creationId xmlns:a16="http://schemas.microsoft.com/office/drawing/2014/main" id="{AC18ABD5-C554-8B45-A3CE-A5FF9650A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4" name="Line 61">
                <a:extLst>
                  <a:ext uri="{FF2B5EF4-FFF2-40B4-BE49-F238E27FC236}">
                    <a16:creationId xmlns:a16="http://schemas.microsoft.com/office/drawing/2014/main" id="{D8942806-60D5-3D48-9EF8-C0791972E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5" name="Line 62">
                <a:extLst>
                  <a:ext uri="{FF2B5EF4-FFF2-40B4-BE49-F238E27FC236}">
                    <a16:creationId xmlns:a16="http://schemas.microsoft.com/office/drawing/2014/main" id="{180162E4-DA36-A243-B658-0C5BDE1FE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6" name="Line 63">
                <a:extLst>
                  <a:ext uri="{FF2B5EF4-FFF2-40B4-BE49-F238E27FC236}">
                    <a16:creationId xmlns:a16="http://schemas.microsoft.com/office/drawing/2014/main" id="{E4AC98C4-DA95-0145-A8D2-8B47E1BD0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7" name="Line 64">
                <a:extLst>
                  <a:ext uri="{FF2B5EF4-FFF2-40B4-BE49-F238E27FC236}">
                    <a16:creationId xmlns:a16="http://schemas.microsoft.com/office/drawing/2014/main" id="{F4CBDEFC-CCCD-5040-96E0-67573692C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8" name="Line 65">
                <a:extLst>
                  <a:ext uri="{FF2B5EF4-FFF2-40B4-BE49-F238E27FC236}">
                    <a16:creationId xmlns:a16="http://schemas.microsoft.com/office/drawing/2014/main" id="{CFB100E9-B4E4-2045-AC8E-3469D8B0E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1" name="Group 66">
              <a:extLst>
                <a:ext uri="{FF2B5EF4-FFF2-40B4-BE49-F238E27FC236}">
                  <a16:creationId xmlns:a16="http://schemas.microsoft.com/office/drawing/2014/main" id="{229F0AAD-9900-7A40-9FA7-F12803D07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2" y="1228"/>
              <a:ext cx="110" cy="71"/>
              <a:chOff x="1440" y="1200"/>
              <a:chExt cx="864" cy="720"/>
            </a:xfrm>
          </p:grpSpPr>
          <p:sp>
            <p:nvSpPr>
              <p:cNvPr id="47" name="Rectangle 67">
                <a:extLst>
                  <a:ext uri="{FF2B5EF4-FFF2-40B4-BE49-F238E27FC236}">
                    <a16:creationId xmlns:a16="http://schemas.microsoft.com/office/drawing/2014/main" id="{739A00FC-E203-A04C-8935-424B1D230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8" name="Rectangle 68">
                <a:extLst>
                  <a:ext uri="{FF2B5EF4-FFF2-40B4-BE49-F238E27FC236}">
                    <a16:creationId xmlns:a16="http://schemas.microsoft.com/office/drawing/2014/main" id="{5FA80BEC-2706-E645-A58A-B7662757F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9" name="Rectangle 69">
                <a:extLst>
                  <a:ext uri="{FF2B5EF4-FFF2-40B4-BE49-F238E27FC236}">
                    <a16:creationId xmlns:a16="http://schemas.microsoft.com/office/drawing/2014/main" id="{9C94757E-DAC5-5444-88D8-603D09B0F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0" name="Rectangle 70">
                <a:extLst>
                  <a:ext uri="{FF2B5EF4-FFF2-40B4-BE49-F238E27FC236}">
                    <a16:creationId xmlns:a16="http://schemas.microsoft.com/office/drawing/2014/main" id="{F512F62F-F980-8443-B539-025E4A287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1" name="Oval 71">
                <a:extLst>
                  <a:ext uri="{FF2B5EF4-FFF2-40B4-BE49-F238E27FC236}">
                    <a16:creationId xmlns:a16="http://schemas.microsoft.com/office/drawing/2014/main" id="{80D8BC2C-15FE-AA4E-9126-FEB51DF58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2" name="Line 72">
                <a:extLst>
                  <a:ext uri="{FF2B5EF4-FFF2-40B4-BE49-F238E27FC236}">
                    <a16:creationId xmlns:a16="http://schemas.microsoft.com/office/drawing/2014/main" id="{F5C65569-CD75-884D-9490-40E734873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3" name="Line 73">
                <a:extLst>
                  <a:ext uri="{FF2B5EF4-FFF2-40B4-BE49-F238E27FC236}">
                    <a16:creationId xmlns:a16="http://schemas.microsoft.com/office/drawing/2014/main" id="{0CD49A4D-DE4F-D847-821B-611550868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4" name="Line 74">
                <a:extLst>
                  <a:ext uri="{FF2B5EF4-FFF2-40B4-BE49-F238E27FC236}">
                    <a16:creationId xmlns:a16="http://schemas.microsoft.com/office/drawing/2014/main" id="{00EEDB7F-39D8-DD4B-B6E7-A404D0D1B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5" name="Line 75">
                <a:extLst>
                  <a:ext uri="{FF2B5EF4-FFF2-40B4-BE49-F238E27FC236}">
                    <a16:creationId xmlns:a16="http://schemas.microsoft.com/office/drawing/2014/main" id="{41AC6BAF-0C9B-4A4F-A3A5-B4B10DE36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6" name="Line 76">
                <a:extLst>
                  <a:ext uri="{FF2B5EF4-FFF2-40B4-BE49-F238E27FC236}">
                    <a16:creationId xmlns:a16="http://schemas.microsoft.com/office/drawing/2014/main" id="{D0E3B050-45EE-9740-82AF-05E3904F2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7" name="Line 77">
                <a:extLst>
                  <a:ext uri="{FF2B5EF4-FFF2-40B4-BE49-F238E27FC236}">
                    <a16:creationId xmlns:a16="http://schemas.microsoft.com/office/drawing/2014/main" id="{860FC69B-B172-1D4B-9CAF-BC94B10F5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2" name="Group 78">
              <a:extLst>
                <a:ext uri="{FF2B5EF4-FFF2-40B4-BE49-F238E27FC236}">
                  <a16:creationId xmlns:a16="http://schemas.microsoft.com/office/drawing/2014/main" id="{D8B67C7B-0730-484C-AE10-753A7E25B4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1075"/>
              <a:ext cx="110" cy="71"/>
              <a:chOff x="1440" y="1200"/>
              <a:chExt cx="864" cy="720"/>
            </a:xfrm>
          </p:grpSpPr>
          <p:sp>
            <p:nvSpPr>
              <p:cNvPr id="36" name="Rectangle 79">
                <a:extLst>
                  <a:ext uri="{FF2B5EF4-FFF2-40B4-BE49-F238E27FC236}">
                    <a16:creationId xmlns:a16="http://schemas.microsoft.com/office/drawing/2014/main" id="{21A55839-382F-2843-B3C2-ECBD05379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7" name="Rectangle 80">
                <a:extLst>
                  <a:ext uri="{FF2B5EF4-FFF2-40B4-BE49-F238E27FC236}">
                    <a16:creationId xmlns:a16="http://schemas.microsoft.com/office/drawing/2014/main" id="{9462DFFB-2EF0-3741-9A42-3BAB8CA5C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8" name="Rectangle 81">
                <a:extLst>
                  <a:ext uri="{FF2B5EF4-FFF2-40B4-BE49-F238E27FC236}">
                    <a16:creationId xmlns:a16="http://schemas.microsoft.com/office/drawing/2014/main" id="{E1A62D82-BD7D-9B4F-8FDE-AD01524C3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9" name="Rectangle 82">
                <a:extLst>
                  <a:ext uri="{FF2B5EF4-FFF2-40B4-BE49-F238E27FC236}">
                    <a16:creationId xmlns:a16="http://schemas.microsoft.com/office/drawing/2014/main" id="{B0A16991-F4EA-5B42-B2A3-0B326460C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0" name="Oval 83">
                <a:extLst>
                  <a:ext uri="{FF2B5EF4-FFF2-40B4-BE49-F238E27FC236}">
                    <a16:creationId xmlns:a16="http://schemas.microsoft.com/office/drawing/2014/main" id="{D3AC7CFB-E0AA-6B4F-82CF-3DB8C8ECE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1" name="Line 84">
                <a:extLst>
                  <a:ext uri="{FF2B5EF4-FFF2-40B4-BE49-F238E27FC236}">
                    <a16:creationId xmlns:a16="http://schemas.microsoft.com/office/drawing/2014/main" id="{D06D4BA1-0925-8F47-A35B-F47C5668E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2" name="Line 85">
                <a:extLst>
                  <a:ext uri="{FF2B5EF4-FFF2-40B4-BE49-F238E27FC236}">
                    <a16:creationId xmlns:a16="http://schemas.microsoft.com/office/drawing/2014/main" id="{2D1F7746-B7F9-204C-9848-1F49AA1ED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3" name="Line 86">
                <a:extLst>
                  <a:ext uri="{FF2B5EF4-FFF2-40B4-BE49-F238E27FC236}">
                    <a16:creationId xmlns:a16="http://schemas.microsoft.com/office/drawing/2014/main" id="{5308FB8C-230B-334A-BE10-58721930E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4" name="Line 87">
                <a:extLst>
                  <a:ext uri="{FF2B5EF4-FFF2-40B4-BE49-F238E27FC236}">
                    <a16:creationId xmlns:a16="http://schemas.microsoft.com/office/drawing/2014/main" id="{90CC90FA-1EBD-184F-A7CF-B1F1DDF38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5" name="Line 88">
                <a:extLst>
                  <a:ext uri="{FF2B5EF4-FFF2-40B4-BE49-F238E27FC236}">
                    <a16:creationId xmlns:a16="http://schemas.microsoft.com/office/drawing/2014/main" id="{BA16F44A-FF98-9749-8126-8C51F386F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6" name="Line 89">
                <a:extLst>
                  <a:ext uri="{FF2B5EF4-FFF2-40B4-BE49-F238E27FC236}">
                    <a16:creationId xmlns:a16="http://schemas.microsoft.com/office/drawing/2014/main" id="{4BC41AD4-786A-F642-AE0E-324DE1E87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3" name="Group 90">
              <a:extLst>
                <a:ext uri="{FF2B5EF4-FFF2-40B4-BE49-F238E27FC236}">
                  <a16:creationId xmlns:a16="http://schemas.microsoft.com/office/drawing/2014/main" id="{ED661BE8-C95A-B64C-8D1A-8F1A328DB0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3" y="1228"/>
              <a:ext cx="111" cy="71"/>
              <a:chOff x="1440" y="1200"/>
              <a:chExt cx="864" cy="720"/>
            </a:xfrm>
          </p:grpSpPr>
          <p:sp>
            <p:nvSpPr>
              <p:cNvPr id="25" name="Rectangle 91">
                <a:extLst>
                  <a:ext uri="{FF2B5EF4-FFF2-40B4-BE49-F238E27FC236}">
                    <a16:creationId xmlns:a16="http://schemas.microsoft.com/office/drawing/2014/main" id="{31928299-49B0-EB44-B709-7068E0916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6" name="Rectangle 92">
                <a:extLst>
                  <a:ext uri="{FF2B5EF4-FFF2-40B4-BE49-F238E27FC236}">
                    <a16:creationId xmlns:a16="http://schemas.microsoft.com/office/drawing/2014/main" id="{4C2DE305-1974-6F48-9B2D-5AE40488D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7" name="Rectangle 93">
                <a:extLst>
                  <a:ext uri="{FF2B5EF4-FFF2-40B4-BE49-F238E27FC236}">
                    <a16:creationId xmlns:a16="http://schemas.microsoft.com/office/drawing/2014/main" id="{86813384-DDB9-9541-BB2C-277177813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8" name="Rectangle 94">
                <a:extLst>
                  <a:ext uri="{FF2B5EF4-FFF2-40B4-BE49-F238E27FC236}">
                    <a16:creationId xmlns:a16="http://schemas.microsoft.com/office/drawing/2014/main" id="{E0E34826-D3E8-CD4E-96B1-EBEF39E96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9" name="Oval 95">
                <a:extLst>
                  <a:ext uri="{FF2B5EF4-FFF2-40B4-BE49-F238E27FC236}">
                    <a16:creationId xmlns:a16="http://schemas.microsoft.com/office/drawing/2014/main" id="{F78BB3CB-9364-E247-81B6-A1A8ECA2F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0" name="Line 96">
                <a:extLst>
                  <a:ext uri="{FF2B5EF4-FFF2-40B4-BE49-F238E27FC236}">
                    <a16:creationId xmlns:a16="http://schemas.microsoft.com/office/drawing/2014/main" id="{CF11762A-1F4F-874D-91CD-71067F33D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1" name="Line 97">
                <a:extLst>
                  <a:ext uri="{FF2B5EF4-FFF2-40B4-BE49-F238E27FC236}">
                    <a16:creationId xmlns:a16="http://schemas.microsoft.com/office/drawing/2014/main" id="{AFAB162C-18D4-BB41-8A8F-1C0EC4E0E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2" name="Line 98">
                <a:extLst>
                  <a:ext uri="{FF2B5EF4-FFF2-40B4-BE49-F238E27FC236}">
                    <a16:creationId xmlns:a16="http://schemas.microsoft.com/office/drawing/2014/main" id="{244DA295-9EB7-354E-B156-078E015B8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3" name="Line 99">
                <a:extLst>
                  <a:ext uri="{FF2B5EF4-FFF2-40B4-BE49-F238E27FC236}">
                    <a16:creationId xmlns:a16="http://schemas.microsoft.com/office/drawing/2014/main" id="{C96A59B2-C25C-9D4B-9339-4365C044E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4" name="Line 100">
                <a:extLst>
                  <a:ext uri="{FF2B5EF4-FFF2-40B4-BE49-F238E27FC236}">
                    <a16:creationId xmlns:a16="http://schemas.microsoft.com/office/drawing/2014/main" id="{01F31552-AFD6-8D4F-91B0-D418D8733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5" name="Line 101">
                <a:extLst>
                  <a:ext uri="{FF2B5EF4-FFF2-40B4-BE49-F238E27FC236}">
                    <a16:creationId xmlns:a16="http://schemas.microsoft.com/office/drawing/2014/main" id="{7B689B8A-B071-0E4C-ADA7-2D77302C7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14" name="Rectangle 102">
              <a:extLst>
                <a:ext uri="{FF2B5EF4-FFF2-40B4-BE49-F238E27FC236}">
                  <a16:creationId xmlns:a16="http://schemas.microsoft.com/office/drawing/2014/main" id="{0BEAA7F0-FFF8-9C47-8CA1-95655E055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1193"/>
              <a:ext cx="24" cy="165"/>
            </a:xfrm>
            <a:prstGeom prst="rect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Line 103">
              <a:extLst>
                <a:ext uri="{FF2B5EF4-FFF2-40B4-BE49-F238E27FC236}">
                  <a16:creationId xmlns:a16="http://schemas.microsoft.com/office/drawing/2014/main" id="{E0F885F7-7F85-984E-98DE-B07E834E3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7" y="1181"/>
              <a:ext cx="74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Line 104">
              <a:extLst>
                <a:ext uri="{FF2B5EF4-FFF2-40B4-BE49-F238E27FC236}">
                  <a16:creationId xmlns:a16="http://schemas.microsoft.com/office/drawing/2014/main" id="{07EC01EC-8757-274A-A2CD-83E800A19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2" y="1263"/>
              <a:ext cx="99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dirty="0"/>
            </a:p>
          </p:txBody>
        </p:sp>
        <p:sp>
          <p:nvSpPr>
            <p:cNvPr id="17" name="Line 105">
              <a:extLst>
                <a:ext uri="{FF2B5EF4-FFF2-40B4-BE49-F238E27FC236}">
                  <a16:creationId xmlns:a16="http://schemas.microsoft.com/office/drawing/2014/main" id="{22DCF19D-16A2-D74B-AD72-1BF134333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7" y="1287"/>
              <a:ext cx="74" cy="7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Line 106">
              <a:extLst>
                <a:ext uri="{FF2B5EF4-FFF2-40B4-BE49-F238E27FC236}">
                  <a16:creationId xmlns:a16="http://schemas.microsoft.com/office/drawing/2014/main" id="{AB2DAC56-92DD-E840-A2B2-D110729D32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5" y="1181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dirty="0"/>
            </a:p>
          </p:txBody>
        </p:sp>
        <p:sp>
          <p:nvSpPr>
            <p:cNvPr id="19" name="Line 107">
              <a:extLst>
                <a:ext uri="{FF2B5EF4-FFF2-40B4-BE49-F238E27FC236}">
                  <a16:creationId xmlns:a16="http://schemas.microsoft.com/office/drawing/2014/main" id="{AA211F34-405F-F545-9159-B63D2A4A83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5" y="1263"/>
              <a:ext cx="98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Line 108">
              <a:extLst>
                <a:ext uri="{FF2B5EF4-FFF2-40B4-BE49-F238E27FC236}">
                  <a16:creationId xmlns:a16="http://schemas.microsoft.com/office/drawing/2014/main" id="{B0FFFAD1-9155-6643-B59D-D7ACA4D9A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15" y="1287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Line 109">
              <a:extLst>
                <a:ext uri="{FF2B5EF4-FFF2-40B4-BE49-F238E27FC236}">
                  <a16:creationId xmlns:a16="http://schemas.microsoft.com/office/drawing/2014/main" id="{4294A047-9112-2042-A8E7-E4ACE081D5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3" y="1358"/>
              <a:ext cx="0" cy="35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dirty="0"/>
            </a:p>
          </p:txBody>
        </p:sp>
        <p:sp>
          <p:nvSpPr>
            <p:cNvPr id="22" name="Line 110">
              <a:extLst>
                <a:ext uri="{FF2B5EF4-FFF2-40B4-BE49-F238E27FC236}">
                  <a16:creationId xmlns:a16="http://schemas.microsoft.com/office/drawing/2014/main" id="{28ED1A33-92EE-FA4D-A409-72506DFD7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" y="1146"/>
              <a:ext cx="0" cy="47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WordArt 111">
              <a:extLst>
                <a:ext uri="{FF2B5EF4-FFF2-40B4-BE49-F238E27FC236}">
                  <a16:creationId xmlns:a16="http://schemas.microsoft.com/office/drawing/2014/main" id="{F02E5A3E-926B-2148-9B4E-EAF239197BC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4" y="1008"/>
              <a:ext cx="624" cy="53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9381227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Garamond"/>
                </a:rPr>
                <a:t>Network Based Computing</a:t>
              </a:r>
            </a:p>
          </p:txBody>
        </p:sp>
        <p:sp>
          <p:nvSpPr>
            <p:cNvPr id="24" name="WordArt 112">
              <a:extLst>
                <a:ext uri="{FF2B5EF4-FFF2-40B4-BE49-F238E27FC236}">
                  <a16:creationId xmlns:a16="http://schemas.microsoft.com/office/drawing/2014/main" id="{A233AFA1-617B-7348-A8F5-EE29EFD665D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68" y="1475"/>
              <a:ext cx="444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Garamond"/>
                </a:rPr>
                <a:t>Laboratory</a:t>
              </a:r>
            </a:p>
          </p:txBody>
        </p:sp>
      </p:grpSp>
      <p:sp>
        <p:nvSpPr>
          <p:cNvPr id="113" name="矩形 4">
            <a:extLst>
              <a:ext uri="{FF2B5EF4-FFF2-40B4-BE49-F238E27FC236}">
                <a16:creationId xmlns:a16="http://schemas.microsoft.com/office/drawing/2014/main" id="{6D9A481E-D4DD-9441-9F6F-F5976DC1C8DB}"/>
              </a:ext>
            </a:extLst>
          </p:cNvPr>
          <p:cNvSpPr/>
          <p:nvPr/>
        </p:nvSpPr>
        <p:spPr>
          <a:xfrm>
            <a:off x="2317562" y="23355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altLang="zh-CN" sz="1800" dirty="0">
                <a:latin typeface="Calibri"/>
                <a:ea typeface="宋体" pitchFamily="2" charset="-122"/>
                <a:cs typeface="Calibri"/>
              </a:rPr>
              <a:t>Network-Based Computing Laboratory</a:t>
            </a:r>
          </a:p>
          <a:p>
            <a:pPr algn="ctr">
              <a:buFontTx/>
              <a:buNone/>
            </a:pPr>
            <a:r>
              <a:rPr lang="en-US" altLang="zh-CN" sz="1800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  <a:hlinkClick r:id="rId3"/>
              </a:rPr>
              <a:t>http://nowlab.cse.ohio-state.edu</a:t>
            </a:r>
            <a:r>
              <a:rPr lang="en-US" altLang="zh-CN" sz="1800" dirty="0">
                <a:solidFill>
                  <a:schemeClr val="hlink"/>
                </a:solidFill>
                <a:ea typeface="宋体" pitchFamily="2" charset="-122"/>
                <a:hlinkClick r:id="rId3"/>
              </a:rPr>
              <a:t>/</a:t>
            </a:r>
            <a:endParaRPr lang="en-US" altLang="zh-CN" sz="1800" dirty="0">
              <a:solidFill>
                <a:schemeClr val="hlink"/>
              </a:solidFill>
              <a:ea typeface="宋体" pitchFamily="2" charset="-122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EE1250C-417E-8843-968F-451499D6A7C8}"/>
              </a:ext>
            </a:extLst>
          </p:cNvPr>
          <p:cNvGrpSpPr/>
          <p:nvPr/>
        </p:nvGrpSpPr>
        <p:grpSpPr>
          <a:xfrm>
            <a:off x="-126303" y="3374420"/>
            <a:ext cx="6366673" cy="1455994"/>
            <a:chOff x="1874721" y="4664687"/>
            <a:chExt cx="7998194" cy="1834658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4719568-19F5-8A40-99D6-EA7E98C31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721" y="5704313"/>
              <a:ext cx="4149790" cy="795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Calibri"/>
                  <a:ea typeface="宋体" pitchFamily="2" charset="-122"/>
                  <a:cs typeface="Calibri"/>
                </a:rPr>
                <a:t>The High-Performance MPI/PGAS</a:t>
              </a:r>
            </a:p>
            <a:p>
              <a:pPr algn="ctr"/>
              <a:r>
                <a:rPr lang="en-US" altLang="zh-CN" sz="1200" dirty="0">
                  <a:latin typeface="Calibri"/>
                  <a:ea typeface="宋体" pitchFamily="2" charset="-122"/>
                  <a:cs typeface="Calibri"/>
                </a:rPr>
                <a:t> Project</a:t>
              </a:r>
            </a:p>
            <a:p>
              <a:pPr algn="ctr"/>
              <a:r>
                <a:rPr lang="en-US" altLang="zh-CN" sz="1100" u="sng" dirty="0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rPr>
                <a:t>http://mvapich.cse.ohio-state.edu/</a:t>
              </a:r>
              <a:endParaRPr lang="zh-CN" altLang="en-US" sz="1100" u="sng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endParaRPr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49C3C30-1D1E-304F-B1D4-F940DB2F7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314" y="4664687"/>
              <a:ext cx="2326021" cy="926276"/>
            </a:xfrm>
            <a:prstGeom prst="rect">
              <a:avLst/>
            </a:prstGeom>
          </p:spPr>
        </p:pic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6094ABE-011F-8E45-8110-086A52809685}"/>
                </a:ext>
              </a:extLst>
            </p:cNvPr>
            <p:cNvGrpSpPr/>
            <p:nvPr/>
          </p:nvGrpSpPr>
          <p:grpSpPr>
            <a:xfrm>
              <a:off x="5723125" y="4681345"/>
              <a:ext cx="4149790" cy="1809075"/>
              <a:chOff x="7759274" y="4197509"/>
              <a:chExt cx="3781452" cy="1600402"/>
            </a:xfrm>
          </p:grpSpPr>
          <p:sp>
            <p:nvSpPr>
              <p:cNvPr id="118" name="Rectangle 114">
                <a:extLst>
                  <a:ext uri="{FF2B5EF4-FFF2-40B4-BE49-F238E27FC236}">
                    <a16:creationId xmlns:a16="http://schemas.microsoft.com/office/drawing/2014/main" id="{699C3629-CAF2-C842-8BD5-EA0A66AC8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9274" y="5094584"/>
                <a:ext cx="3781452" cy="703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Calibri"/>
                    <a:ea typeface="宋体" pitchFamily="2" charset="-122"/>
                    <a:cs typeface="Calibri"/>
                  </a:rPr>
                  <a:t>The High-Performance Big Data </a:t>
                </a:r>
              </a:p>
              <a:p>
                <a:pPr algn="ctr"/>
                <a:r>
                  <a:rPr lang="en-US" altLang="zh-CN" sz="1200" dirty="0">
                    <a:latin typeface="Calibri"/>
                    <a:ea typeface="宋体" pitchFamily="2" charset="-122"/>
                    <a:cs typeface="Calibri"/>
                  </a:rPr>
                  <a:t>Project</a:t>
                </a:r>
              </a:p>
              <a:p>
                <a:pPr algn="ctr"/>
                <a:r>
                  <a:rPr lang="en-US" altLang="zh-CN" sz="1100" u="sng" dirty="0">
                    <a:solidFill>
                      <a:schemeClr val="hlink"/>
                    </a:solidFill>
                    <a:latin typeface="Calibri"/>
                    <a:ea typeface="宋体" pitchFamily="2" charset="-122"/>
                    <a:cs typeface="Calibri"/>
                  </a:rPr>
                  <a:t>http://hibd.cse.ohio-state.edu/</a:t>
                </a:r>
                <a:endParaRPr lang="zh-CN" altLang="en-US" sz="1100" u="sng" dirty="0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endParaRPr>
              </a:p>
            </p:txBody>
          </p:sp>
          <p:pic>
            <p:nvPicPr>
              <p:cNvPr id="119" name="图片 5">
                <a:extLst>
                  <a:ext uri="{FF2B5EF4-FFF2-40B4-BE49-F238E27FC236}">
                    <a16:creationId xmlns:a16="http://schemas.microsoft.com/office/drawing/2014/main" id="{C6B55620-35CC-384C-89E0-24AEC9051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889945" y="4197509"/>
                <a:ext cx="1520111" cy="838275"/>
              </a:xfrm>
              <a:prstGeom prst="rect">
                <a:avLst/>
              </a:prstGeom>
            </p:spPr>
          </p:pic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A5D7719-1B82-F84C-ACD0-03FEED843EF2}"/>
              </a:ext>
            </a:extLst>
          </p:cNvPr>
          <p:cNvGrpSpPr/>
          <p:nvPr/>
        </p:nvGrpSpPr>
        <p:grpSpPr>
          <a:xfrm>
            <a:off x="6341310" y="3287130"/>
            <a:ext cx="2706220" cy="1543283"/>
            <a:chOff x="5154404" y="1072431"/>
            <a:chExt cx="4682259" cy="1949435"/>
          </a:xfrm>
        </p:grpSpPr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17370038-A6C1-DE44-823F-192617C89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404" y="2224877"/>
              <a:ext cx="4682259" cy="796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Calibri"/>
                  <a:ea typeface="宋体" pitchFamily="2" charset="-122"/>
                  <a:cs typeface="Calibri"/>
                </a:rPr>
                <a:t>The High-Performance Deep Learning </a:t>
              </a:r>
            </a:p>
            <a:p>
              <a:pPr algn="ctr"/>
              <a:r>
                <a:rPr lang="en-US" altLang="zh-CN" sz="1200" dirty="0">
                  <a:latin typeface="Calibri"/>
                  <a:ea typeface="宋体" pitchFamily="2" charset="-122"/>
                  <a:cs typeface="Calibri"/>
                </a:rPr>
                <a:t>Project</a:t>
              </a:r>
            </a:p>
            <a:p>
              <a:pPr algn="ctr"/>
              <a:r>
                <a:rPr lang="en-US" altLang="zh-CN" sz="1100" u="sng" dirty="0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rPr>
                <a:t>http://hidl.cse.ohio-state.edu/</a:t>
              </a:r>
              <a:endParaRPr lang="zh-CN" altLang="en-US" sz="1100" u="sng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AE4B315-02A3-BC47-8EDE-9931497A0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704" y="1072431"/>
              <a:ext cx="2093162" cy="114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0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"/>
    </mc:Choice>
    <mc:Fallback xmlns="">
      <p:transition spd="slow" advTm="128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C01133-D71A-09CF-7FBE-E491BCB75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Reduction collectives (such as </a:t>
            </a:r>
            <a:r>
              <a:rPr lang="en-US" dirty="0" err="1"/>
              <a:t>MPI_Allreduce</a:t>
            </a:r>
            <a:r>
              <a:rPr lang="en-US" dirty="0"/>
              <a:t>) are important for HPC/DL</a:t>
            </a:r>
          </a:p>
          <a:p>
            <a:pPr lvl="1"/>
            <a:r>
              <a:rPr lang="en-US" dirty="0"/>
              <a:t>Involve both compute and communication</a:t>
            </a:r>
          </a:p>
          <a:p>
            <a:r>
              <a:rPr lang="en-US" dirty="0"/>
              <a:t>Using CPUs everywhere leads to sub-optimal scale-up and scale-out efficiency</a:t>
            </a:r>
          </a:p>
          <a:p>
            <a:pPr lvl="1"/>
            <a:r>
              <a:rPr lang="en-US" dirty="0"/>
              <a:t>Motivates the need for offloading common operations away from the CPU to allow the CPU to perform other useful tasks</a:t>
            </a:r>
          </a:p>
          <a:p>
            <a:r>
              <a:rPr lang="en-US" dirty="0"/>
              <a:t>In-network compute allows offloading operations to network devices</a:t>
            </a:r>
          </a:p>
          <a:p>
            <a:pPr lvl="1"/>
            <a:r>
              <a:rPr lang="en-US" dirty="0"/>
              <a:t>Switches are a good candidate due to high bandwidth and ability to reduce data on-the-fly eliminating redundancy</a:t>
            </a:r>
          </a:p>
          <a:p>
            <a:pPr lvl="1"/>
            <a:r>
              <a:rPr lang="en-US" dirty="0"/>
              <a:t>High scale-up efficiency and network topology awareness</a:t>
            </a:r>
          </a:p>
          <a:p>
            <a:pPr lvl="1"/>
            <a:r>
              <a:rPr lang="en-US" dirty="0"/>
              <a:t>Frees up CPU cycles for other operations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D5E5B3-22F2-CDB0-AAB9-51E782FB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Reduction collectives and In-network Computing</a:t>
            </a:r>
          </a:p>
        </p:txBody>
      </p:sp>
    </p:spTree>
    <p:extLst>
      <p:ext uri="{BB962C8B-B14F-4D97-AF65-F5344CB8AC3E}">
        <p14:creationId xmlns:p14="http://schemas.microsoft.com/office/powerpoint/2010/main" val="412160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8ABEF-BDC2-224C-8CED-CBC5C3600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53" y="722940"/>
            <a:ext cx="7867996" cy="3828011"/>
          </a:xfrm>
        </p:spPr>
        <p:txBody>
          <a:bodyPr/>
          <a:lstStyle/>
          <a:p>
            <a:r>
              <a:rPr lang="en-US" sz="2000" dirty="0">
                <a:latin typeface="Calibri"/>
                <a:cs typeface="Arial"/>
              </a:rPr>
              <a:t>Scalable Hierarchical Aggregation and Reduction Protocol</a:t>
            </a:r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latin typeface="Calibri"/>
                <a:cs typeface="Arial"/>
              </a:rPr>
              <a:t>Advantages</a:t>
            </a:r>
          </a:p>
          <a:p>
            <a:pPr lvl="1"/>
            <a:r>
              <a:rPr lang="en-US" sz="1800" dirty="0">
                <a:latin typeface="Calibri"/>
                <a:cs typeface="Arial"/>
              </a:rPr>
              <a:t>Progress, offload computation and communication</a:t>
            </a:r>
          </a:p>
          <a:p>
            <a:pPr lvl="1"/>
            <a:r>
              <a:rPr lang="en-US" sz="1800" dirty="0">
                <a:latin typeface="Calibri"/>
                <a:cs typeface="Arial"/>
              </a:rPr>
              <a:t>Focuses on low latency for small messages, maximal bandwidth utilization for large messages</a:t>
            </a:r>
          </a:p>
          <a:p>
            <a:pPr lvl="1"/>
            <a:r>
              <a:rPr lang="en-US" sz="1800" dirty="0">
                <a:latin typeface="Calibri"/>
                <a:cs typeface="Arial"/>
              </a:rPr>
              <a:t>Hierarchical Aggregation in a logical tree (LLT) providing low latency for small messages</a:t>
            </a:r>
          </a:p>
          <a:p>
            <a:pPr lvl="1"/>
            <a:r>
              <a:rPr lang="en-US" sz="1800" dirty="0">
                <a:latin typeface="Calibri"/>
                <a:cs typeface="Arial"/>
              </a:rPr>
              <a:t>Streaming aggregation with pipelined ring-based algorithms for large messages</a:t>
            </a:r>
            <a:endParaRPr lang="en-US" sz="2000" dirty="0">
              <a:latin typeface="Calibri"/>
              <a:cs typeface="Arial"/>
            </a:endParaRPr>
          </a:p>
          <a:p>
            <a:r>
              <a:rPr lang="en-US" dirty="0">
                <a:latin typeface="Calibri"/>
                <a:cs typeface="Arial"/>
              </a:rPr>
              <a:t>In-Network computing</a:t>
            </a:r>
          </a:p>
          <a:p>
            <a:r>
              <a:rPr lang="en-US" dirty="0">
                <a:cs typeface="Arial" panose="020B0604020202020204" pitchFamily="34" charset="0"/>
              </a:rPr>
              <a:t>Focus on creating groups, which can simultaneously execute operations</a:t>
            </a:r>
          </a:p>
          <a:p>
            <a:endParaRPr lang="en-US" dirty="0">
              <a:latin typeface="Calibri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528D4F-C472-7D41-ADD8-E5B4EEAF2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SHARP?</a:t>
            </a:r>
          </a:p>
        </p:txBody>
      </p:sp>
    </p:spTree>
    <p:extLst>
      <p:ext uri="{BB962C8B-B14F-4D97-AF65-F5344CB8AC3E}">
        <p14:creationId xmlns:p14="http://schemas.microsoft.com/office/powerpoint/2010/main" val="301730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124BD7-AA25-4E64-B25A-94C1B1E7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3" y="574957"/>
            <a:ext cx="7741227" cy="4389519"/>
          </a:xfrm>
        </p:spPr>
        <p:txBody>
          <a:bodyPr/>
          <a:lstStyle/>
          <a:p>
            <a:r>
              <a:rPr lang="en-US" sz="2000" dirty="0">
                <a:cs typeface="Arial" panose="020B0604020202020204" pitchFamily="34" charset="0"/>
              </a:rPr>
              <a:t>“Two-copy” mechanism</a:t>
            </a:r>
          </a:p>
          <a:p>
            <a:r>
              <a:rPr lang="en-US" sz="2000" dirty="0">
                <a:cs typeface="Arial" panose="020B0604020202020204" pitchFamily="34" charset="0"/>
              </a:rPr>
              <a:t>Cache-aligned</a:t>
            </a:r>
          </a:p>
          <a:p>
            <a:r>
              <a:rPr lang="en-US" sz="2000" dirty="0">
                <a:cs typeface="Arial" panose="020B0604020202020204" pitchFamily="34" charset="0"/>
              </a:rPr>
              <a:t>Created using the </a:t>
            </a:r>
            <a:r>
              <a:rPr lang="en-US" sz="2000" dirty="0" err="1">
                <a:cs typeface="Arial" panose="020B0604020202020204" pitchFamily="34" charset="0"/>
              </a:rPr>
              <a:t>mmap</a:t>
            </a:r>
            <a:r>
              <a:rPr lang="en-US" sz="2000" dirty="0">
                <a:cs typeface="Arial" panose="020B0604020202020204" pitchFamily="34" charset="0"/>
              </a:rPr>
              <a:t> system call</a:t>
            </a:r>
          </a:p>
          <a:p>
            <a:r>
              <a:rPr lang="en-US" sz="2000" dirty="0">
                <a:cs typeface="Arial" panose="020B0604020202020204" pitchFamily="34" charset="0"/>
              </a:rPr>
              <a:t>Needs synchronization for multi-process scenarios</a:t>
            </a:r>
          </a:p>
          <a:p>
            <a:r>
              <a:rPr lang="en-US" sz="2000" dirty="0">
                <a:cs typeface="Arial" panose="020B0604020202020204" pitchFamily="34" charset="0"/>
              </a:rPr>
              <a:t>Effective for relatively smaller message sizes</a:t>
            </a:r>
          </a:p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FEB701-CD8E-4934-AD8B-8771E5A0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Shared memory collectives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644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124BD7-AA25-4E64-B25A-94C1B1E7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3" y="574957"/>
            <a:ext cx="7741227" cy="4389519"/>
          </a:xfrm>
        </p:spPr>
        <p:txBody>
          <a:bodyPr/>
          <a:lstStyle/>
          <a:p>
            <a:r>
              <a:rPr lang="en-US" dirty="0"/>
              <a:t>Initialize sharp reduce spec and groups for node level leaders</a:t>
            </a:r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First, do a shared memory reduce to a root process on each node</a:t>
            </a:r>
          </a:p>
          <a:p>
            <a:pPr lvl="1"/>
            <a:r>
              <a:rPr lang="en-US" dirty="0"/>
              <a:t>For the inter-node step, call </a:t>
            </a:r>
            <a:r>
              <a:rPr lang="en-US" dirty="0" err="1"/>
              <a:t>allreduce</a:t>
            </a:r>
            <a:r>
              <a:rPr lang="en-US" dirty="0"/>
              <a:t> over the leader communicator</a:t>
            </a:r>
          </a:p>
          <a:p>
            <a:pPr lvl="1"/>
            <a:r>
              <a:rPr lang="en-US" dirty="0"/>
              <a:t>Root process receives into </a:t>
            </a:r>
            <a:r>
              <a:rPr lang="en-US" dirty="0" err="1"/>
              <a:t>recvbuf</a:t>
            </a:r>
            <a:endParaRPr lang="en-US" dirty="0"/>
          </a:p>
          <a:p>
            <a:pPr lvl="1"/>
            <a:r>
              <a:rPr lang="en-US" dirty="0"/>
              <a:t>If Reduce, we stop here and discard results on other processes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Allreduce</a:t>
            </a:r>
            <a:r>
              <a:rPr lang="en-US" dirty="0"/>
              <a:t>, do an intra-node broadcast</a:t>
            </a:r>
          </a:p>
          <a:p>
            <a:pPr lvl="1"/>
            <a:r>
              <a:rPr lang="en-US" dirty="0"/>
              <a:t>Uses the existing </a:t>
            </a:r>
            <a:r>
              <a:rPr lang="en-US" dirty="0" err="1"/>
              <a:t>allreduce</a:t>
            </a:r>
            <a:r>
              <a:rPr lang="en-US" dirty="0"/>
              <a:t> SHARP primitive since reduce hasn’t been implemented in the SHARP APIs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FEB701-CD8E-4934-AD8B-8771E5A0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for small message reductions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165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124BD7-AA25-4E64-B25A-94C1B1E7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3" y="574957"/>
            <a:ext cx="7741227" cy="4389519"/>
          </a:xfrm>
        </p:spPr>
        <p:txBody>
          <a:bodyPr/>
          <a:lstStyle/>
          <a:p>
            <a:r>
              <a:rPr lang="en-US" dirty="0"/>
              <a:t>Similar to the implementation for </a:t>
            </a:r>
            <a:r>
              <a:rPr lang="en-US" dirty="0" err="1"/>
              <a:t>MPI_Allreduce</a:t>
            </a:r>
            <a:endParaRPr lang="en-US" dirty="0"/>
          </a:p>
          <a:p>
            <a:r>
              <a:rPr lang="en-US" dirty="0">
                <a:cs typeface="Arial" panose="020B0604020202020204" pitchFamily="34" charset="0"/>
              </a:rPr>
              <a:t>First, each socket-level leader uses flags to sense arrival of other processes in the socket</a:t>
            </a:r>
          </a:p>
          <a:p>
            <a:r>
              <a:rPr lang="en-US" dirty="0">
                <a:cs typeface="Arial" panose="020B0604020202020204" pitchFamily="34" charset="0"/>
              </a:rPr>
              <a:t>Second, a node-level leader senses arrival of socket-level leaders</a:t>
            </a:r>
          </a:p>
          <a:p>
            <a:r>
              <a:rPr lang="en-US" dirty="0">
                <a:cs typeface="Arial" panose="020B0604020202020204" pitchFamily="34" charset="0"/>
              </a:rPr>
              <a:t>Third, execute a full pairwise Barrier exchange/</a:t>
            </a:r>
            <a:r>
              <a:rPr lang="en-US">
                <a:cs typeface="Arial" panose="020B0604020202020204" pitchFamily="34" charset="0"/>
              </a:rPr>
              <a:t>SHARP barrier </a:t>
            </a:r>
            <a:r>
              <a:rPr lang="en-US" dirty="0">
                <a:cs typeface="Arial" panose="020B0604020202020204" pitchFamily="34" charset="0"/>
              </a:rPr>
              <a:t>for inter-node</a:t>
            </a:r>
          </a:p>
          <a:p>
            <a:r>
              <a:rPr lang="en-US" dirty="0">
                <a:cs typeface="Arial" panose="020B0604020202020204" pitchFamily="34" charset="0"/>
              </a:rPr>
              <a:t>Fourth, a node-level leader uses flags to notify other socket level leaders</a:t>
            </a:r>
          </a:p>
          <a:p>
            <a:r>
              <a:rPr lang="en-US" dirty="0">
                <a:cs typeface="Arial" panose="020B0604020202020204" pitchFamily="34" charset="0"/>
              </a:rPr>
              <a:t>Finally, each socket-level leader uses flags to notify other processes in the socket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FEB701-CD8E-4934-AD8B-8771E5A0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for </a:t>
            </a:r>
            <a:r>
              <a:rPr lang="en-US" altLang="zh-CN" dirty="0" err="1"/>
              <a:t>MPI_Barrier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771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FEB701-CD8E-4934-AD8B-8771E5A0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for </a:t>
            </a:r>
            <a:r>
              <a:rPr lang="en-US" altLang="zh-CN" dirty="0" err="1"/>
              <a:t>MPI_Reduce</a:t>
            </a:r>
            <a:r>
              <a:rPr lang="en-US" altLang="zh-CN" dirty="0"/>
              <a:t> – Varying message sizes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F8749ECF-B9AE-4561-B0BD-0042E8BD3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4" y="1066250"/>
            <a:ext cx="3108960" cy="2132404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7BED92F0-F2F6-4FE4-B942-4C2E8748B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11" y="1066250"/>
            <a:ext cx="3108960" cy="2184772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54CA29E-21B9-432A-B69F-606FE896A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53" y="3522942"/>
            <a:ext cx="7741227" cy="1206374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Scaling with message size, max latency</a:t>
            </a:r>
          </a:p>
          <a:p>
            <a:r>
              <a:rPr lang="en-US" b="1" dirty="0">
                <a:cs typeface="Arial" panose="020B0604020202020204" pitchFamily="34" charset="0"/>
              </a:rPr>
              <a:t>Close to a flat curve</a:t>
            </a:r>
            <a:r>
              <a:rPr lang="en-US" dirty="0">
                <a:cs typeface="Arial" panose="020B0604020202020204" pitchFamily="34" charset="0"/>
              </a:rPr>
              <a:t> across message sizes up to 2K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5E7BB-0481-49DC-8058-CDDC29F36DE6}"/>
              </a:ext>
            </a:extLst>
          </p:cNvPr>
          <p:cNvSpPr txBox="1"/>
          <p:nvPr/>
        </p:nvSpPr>
        <p:spPr bwMode="auto">
          <a:xfrm>
            <a:off x="1347021" y="732633"/>
            <a:ext cx="2172929" cy="3336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1400" b="0" dirty="0">
                <a:latin typeface="+mn-lt"/>
                <a:cs typeface="Arial" pitchFamily="34" charset="0"/>
                <a:hlinkClick r:id="rId4"/>
              </a:rPr>
              <a:t>1 </a:t>
            </a:r>
            <a:r>
              <a:rPr lang="en-US" sz="1400" b="0" dirty="0" err="1">
                <a:latin typeface="+mn-lt"/>
                <a:cs typeface="Arial" pitchFamily="34" charset="0"/>
                <a:hlinkClick r:id="rId4"/>
              </a:rPr>
              <a:t>ppn</a:t>
            </a:r>
            <a:r>
              <a:rPr lang="en-US" sz="1400" b="0" dirty="0">
                <a:latin typeface="+mn-lt"/>
                <a:cs typeface="Arial" pitchFamily="34" charset="0"/>
                <a:hlinkClick r:id="rId4"/>
              </a:rPr>
              <a:t>, 7861 nodes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ABD25-CD53-4EE0-9887-14001AFAD707}"/>
              </a:ext>
            </a:extLst>
          </p:cNvPr>
          <p:cNvSpPr txBox="1"/>
          <p:nvPr/>
        </p:nvSpPr>
        <p:spPr bwMode="auto">
          <a:xfrm>
            <a:off x="5520597" y="734333"/>
            <a:ext cx="2172929" cy="3336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1400" b="0" dirty="0">
                <a:latin typeface="+mn-lt"/>
                <a:cs typeface="Arial" pitchFamily="34" charset="0"/>
                <a:hlinkClick r:id="rId4"/>
              </a:rPr>
              <a:t>16 </a:t>
            </a:r>
            <a:r>
              <a:rPr lang="en-US" sz="1400" b="0" dirty="0" err="1">
                <a:latin typeface="+mn-lt"/>
                <a:cs typeface="Arial" pitchFamily="34" charset="0"/>
                <a:hlinkClick r:id="rId4"/>
              </a:rPr>
              <a:t>ppn</a:t>
            </a:r>
            <a:r>
              <a:rPr lang="en-US" sz="1400" b="0" dirty="0">
                <a:latin typeface="+mn-lt"/>
                <a:cs typeface="Arial" pitchFamily="34" charset="0"/>
                <a:hlinkClick r:id="rId4"/>
              </a:rPr>
              <a:t>, 1024 nodes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5DC13111-7B63-4796-AB9D-95D22613E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60" y="1082888"/>
            <a:ext cx="3067294" cy="2194560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34BA181F-0838-4EB1-92D9-3F3C9D6DDF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46" y="1082888"/>
            <a:ext cx="3073471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FEB701-CD8E-4934-AD8B-8771E5A0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for </a:t>
            </a:r>
            <a:r>
              <a:rPr lang="en-US" altLang="zh-CN" dirty="0" err="1"/>
              <a:t>MPI_Reduce</a:t>
            </a:r>
            <a:r>
              <a:rPr lang="en-US" altLang="zh-CN" dirty="0"/>
              <a:t> – Varying node counts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F8749ECF-B9AE-4561-B0BD-0042E8BD3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4" y="1066250"/>
            <a:ext cx="3108960" cy="2132404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54CA29E-21B9-432A-B69F-606FE896A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53" y="3522942"/>
            <a:ext cx="7741227" cy="1206374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Scaling with increasing node counts, 16 bytes, max latency</a:t>
            </a:r>
          </a:p>
          <a:p>
            <a:r>
              <a:rPr lang="en-US" dirty="0">
                <a:cs typeface="Arial" panose="020B0604020202020204" pitchFamily="34" charset="0"/>
              </a:rPr>
              <a:t>Up to 5.4X improvement for 1ppn, 7861 nodes</a:t>
            </a:r>
          </a:p>
          <a:p>
            <a:r>
              <a:rPr lang="en-US" dirty="0">
                <a:cs typeface="Arial" panose="020B0604020202020204" pitchFamily="34" charset="0"/>
              </a:rPr>
              <a:t>Up to 2.6X improvement for 16ppn, 1024 nodes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5E7BB-0481-49DC-8058-CDDC29F36DE6}"/>
              </a:ext>
            </a:extLst>
          </p:cNvPr>
          <p:cNvSpPr txBox="1"/>
          <p:nvPr/>
        </p:nvSpPr>
        <p:spPr bwMode="auto">
          <a:xfrm>
            <a:off x="1347021" y="732633"/>
            <a:ext cx="2172929" cy="3336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1400" b="0" dirty="0">
                <a:latin typeface="+mn-lt"/>
                <a:cs typeface="Arial" pitchFamily="34" charset="0"/>
                <a:hlinkClick r:id="rId3"/>
              </a:rPr>
              <a:t>1 </a:t>
            </a:r>
            <a:r>
              <a:rPr lang="en-US" sz="1400" b="0" dirty="0" err="1">
                <a:latin typeface="+mn-lt"/>
                <a:cs typeface="Arial" pitchFamily="34" charset="0"/>
                <a:hlinkClick r:id="rId3"/>
              </a:rPr>
              <a:t>ppn</a:t>
            </a:r>
            <a:endParaRPr lang="en-US" sz="1400" b="0" dirty="0">
              <a:latin typeface="+mn-lt"/>
              <a:cs typeface="Arial" pitchFamily="34" charset="0"/>
              <a:hlinkClick r:id="rId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ABD25-CD53-4EE0-9887-14001AFAD707}"/>
              </a:ext>
            </a:extLst>
          </p:cNvPr>
          <p:cNvSpPr txBox="1"/>
          <p:nvPr/>
        </p:nvSpPr>
        <p:spPr bwMode="auto">
          <a:xfrm>
            <a:off x="5520597" y="734333"/>
            <a:ext cx="2172929" cy="3336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1400" b="0" dirty="0">
                <a:latin typeface="+mn-lt"/>
                <a:cs typeface="Arial" pitchFamily="34" charset="0"/>
                <a:hlinkClick r:id="rId3"/>
              </a:rPr>
              <a:t>16ppn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3DFE8D2D-ADFB-4646-9262-879A1F76D1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1" y="1082888"/>
            <a:ext cx="3049607" cy="2194560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9AA62197-9ABC-4837-A57E-9D39FF5F7A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90" y="1082888"/>
            <a:ext cx="3094421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97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mailto:panda@cse.ohio-state.edu" TargetMode="External"/></Relationships>
</file>

<file path=ppt/theme/theme1.xml><?xml version="1.0" encoding="utf-8"?>
<a:theme xmlns:a="http://schemas.openxmlformats.org/drawingml/2006/main" name="1_Contemporary">
  <a:themeElements>
    <a:clrScheme name="">
      <a:dk1>
        <a:srgbClr val="000000"/>
      </a:dk1>
      <a:lt1>
        <a:srgbClr val="000066"/>
      </a:lt1>
      <a:dk2>
        <a:srgbClr val="CD052B"/>
      </a:dk2>
      <a:lt2>
        <a:srgbClr val="000000"/>
      </a:lt2>
      <a:accent1>
        <a:srgbClr val="009999"/>
      </a:accent1>
      <a:accent2>
        <a:srgbClr val="FF9933"/>
      </a:accent2>
      <a:accent3>
        <a:srgbClr val="AAAAB8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8282C1"/>
        </a:solidFill>
        <a:ln w="19050" cap="sq" cmpd="sng">
          <a:solidFill>
            <a:schemeClr val="tx1"/>
          </a:solidFill>
          <a:miter lim="800000"/>
          <a:headEnd type="none" w="sm" len="sm"/>
          <a:tailEnd type="none" w="sm" len="sm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noAutofit/>
      </a:bodyPr>
      <a:lstStyle>
        <a:defPPr algn="ctr" eaLnBrk="0" hangingPunct="0">
          <a:lnSpc>
            <a:spcPct val="110000"/>
          </a:lnSpc>
          <a:spcBef>
            <a:spcPct val="20000"/>
          </a:spcBef>
          <a:defRPr dirty="0" err="1" smtClean="0">
            <a:ln>
              <a:solidFill>
                <a:schemeClr val="bg2"/>
              </a:solidFill>
            </a:ln>
            <a:solidFill>
              <a:schemeClr val="tx1">
                <a:lumMod val="95000"/>
                <a:lumOff val="5000"/>
              </a:schemeClr>
            </a:solidFill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 bwMode="auto">
        <a:noFill/>
        <a:ln w="12700" cap="sq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algn="ctr" eaLnBrk="0" hangingPunct="0">
          <a:lnSpc>
            <a:spcPct val="120000"/>
          </a:lnSpc>
          <a:defRPr sz="1800" dirty="0" smtClean="0">
            <a:latin typeface="+mj-lt"/>
            <a:cs typeface="Arial" pitchFamily="34" charset="0"/>
            <a:hlinkClick xmlns:r="http://schemas.openxmlformats.org/officeDocument/2006/relationships" r:id="rId1"/>
          </a:defRPr>
        </a:defPPr>
      </a:lstStyle>
    </a:tx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9584ac4-725a-4681-8a42-4a3894239a6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0FF085C782A84193F32D5A0E93958D" ma:contentTypeVersion="13" ma:contentTypeDescription="Create a new document." ma:contentTypeScope="" ma:versionID="aeda93b08b15ba5f7e9f3aaa4c3aa181">
  <xsd:schema xmlns:xsd="http://www.w3.org/2001/XMLSchema" xmlns:xs="http://www.w3.org/2001/XMLSchema" xmlns:p="http://schemas.microsoft.com/office/2006/metadata/properties" xmlns:ns3="d9584ac4-725a-4681-8a42-4a3894239a6a" xmlns:ns4="3c3d6511-57cf-404c-b019-269efbd939c1" targetNamespace="http://schemas.microsoft.com/office/2006/metadata/properties" ma:root="true" ma:fieldsID="ec210de90367221b58906c0caa311bee" ns3:_="" ns4:_="">
    <xsd:import namespace="d9584ac4-725a-4681-8a42-4a3894239a6a"/>
    <xsd:import namespace="3c3d6511-57cf-404c-b019-269efbd939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84ac4-725a-4681-8a42-4a3894239a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d6511-57cf-404c-b019-269efbd939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68B1B6-B5E5-42FA-A627-215B875EC899}">
  <ds:schemaRefs>
    <ds:schemaRef ds:uri="http://schemas.openxmlformats.org/package/2006/metadata/core-properties"/>
    <ds:schemaRef ds:uri="d9584ac4-725a-4681-8a42-4a3894239a6a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3c3d6511-57cf-404c-b019-269efbd939c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E15A40-6DD9-47E1-B380-7232996D5B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32CEDC-407B-43C0-9E6F-3B500B14C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584ac4-725a-4681-8a42-4a3894239a6a"/>
    <ds:schemaRef ds:uri="3c3d6511-57cf-404c-b019-269efbd939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41084</TotalTime>
  <Words>1162</Words>
  <Application>Microsoft Macintosh PowerPoint</Application>
  <PresentationFormat>On-screen Show (16:9)</PresentationFormat>
  <Paragraphs>174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Comic Sans MS</vt:lpstr>
      <vt:lpstr>Garamond</vt:lpstr>
      <vt:lpstr>Wingdings</vt:lpstr>
      <vt:lpstr>1_Contemporary</vt:lpstr>
      <vt:lpstr>Designing In-network Computing Aware Reduction Collectives in MPI</vt:lpstr>
      <vt:lpstr>Introduction: Drivers of Modern HPC Cluster Architectures</vt:lpstr>
      <vt:lpstr>MPI Reduction collectives and In-network Computing</vt:lpstr>
      <vt:lpstr>What is SHARP?</vt:lpstr>
      <vt:lpstr>Shared memory collectives</vt:lpstr>
      <vt:lpstr>Design for small message reductions</vt:lpstr>
      <vt:lpstr>Design for MPI_Barrier</vt:lpstr>
      <vt:lpstr>Results for MPI_Reduce – Varying message sizes </vt:lpstr>
      <vt:lpstr>Results for MPI_Reduce – Varying node counts </vt:lpstr>
      <vt:lpstr>Results for MPI_Allreduce – Varying message sizes </vt:lpstr>
      <vt:lpstr>Results for MPI_Allreduce – Varying node counts </vt:lpstr>
      <vt:lpstr>SHARP Reduction trees and Streaming Aggregation (SAT)</vt:lpstr>
      <vt:lpstr>Large message reduction collectives</vt:lpstr>
      <vt:lpstr>Proposed Design Overview</vt:lpstr>
      <vt:lpstr>Registration cache design</vt:lpstr>
      <vt:lpstr>Experimental setup</vt:lpstr>
      <vt:lpstr>MPI_Allreduce on MRI – 8 nodes</vt:lpstr>
      <vt:lpstr>MPI_Allreduce on HPCAC – 8 nodes</vt:lpstr>
      <vt:lpstr>Conclusion and Future Work</vt:lpstr>
      <vt:lpstr>THANK YOU!</vt:lpstr>
    </vt:vector>
  </TitlesOfParts>
  <Company>OSU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Libraries and Middleware for Exascale Systems</dc:title>
  <dc:subject>Presentation Slides</dc:subject>
  <dc:creator>D. K. Panda</dc:creator>
  <cp:lastModifiedBy>Ramesh, Bharath</cp:lastModifiedBy>
  <cp:revision>13869</cp:revision>
  <cp:lastPrinted>1998-10-01T16:18:06Z</cp:lastPrinted>
  <dcterms:created xsi:type="dcterms:W3CDTF">2011-06-18T13:55:27Z</dcterms:created>
  <dcterms:modified xsi:type="dcterms:W3CDTF">2023-11-14T00:56:11Z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0x010100290FF085C782A84193F32D5A0E93958D</vt:lpwstr>
  </property>
</Properties>
</file>